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3.xml" ContentType="application/vnd.openxmlformats-officedocument.them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1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3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4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6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7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57" r:id="rId4"/>
    <p:sldId id="258" r:id="rId5"/>
    <p:sldId id="261" r:id="rId6"/>
    <p:sldId id="263" r:id="rId7"/>
    <p:sldId id="264" r:id="rId8"/>
    <p:sldId id="260" r:id="rId9"/>
    <p:sldId id="272" r:id="rId10"/>
    <p:sldId id="262" r:id="rId11"/>
    <p:sldId id="265" r:id="rId12"/>
    <p:sldId id="266" r:id="rId13"/>
    <p:sldId id="267" r:id="rId14"/>
    <p:sldId id="268" r:id="rId15"/>
    <p:sldId id="273" r:id="rId16"/>
    <p:sldId id="285" r:id="rId17"/>
    <p:sldId id="295" r:id="rId18"/>
    <p:sldId id="294" r:id="rId19"/>
    <p:sldId id="301" r:id="rId20"/>
    <p:sldId id="296" r:id="rId21"/>
    <p:sldId id="297" r:id="rId22"/>
    <p:sldId id="298" r:id="rId23"/>
    <p:sldId id="299" r:id="rId24"/>
    <p:sldId id="300" r:id="rId25"/>
    <p:sldId id="275" r:id="rId26"/>
    <p:sldId id="278" r:id="rId27"/>
    <p:sldId id="280" r:id="rId28"/>
    <p:sldId id="281" r:id="rId29"/>
    <p:sldId id="283" r:id="rId30"/>
    <p:sldId id="25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EDE"/>
    <a:srgbClr val="E3E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9.xml"/><Relationship Id="rId9" Type="http://schemas.openxmlformats.org/officeDocument/2006/relationships/tags" Target="../tags/tag7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"/>
          <p:cNvSpPr/>
          <p:nvPr userDrawn="1">
            <p:custDataLst>
              <p:tags r:id="rId1"/>
            </p:custDataLst>
          </p:nvPr>
        </p:nvSpPr>
        <p:spPr>
          <a:xfrm>
            <a:off x="0" y="1880870"/>
            <a:ext cx="12192000" cy="3218815"/>
          </a:xfrm>
          <a:custGeom>
            <a:avLst/>
            <a:gdLst>
              <a:gd name="connsiteX0" fmla="*/ 0 w 19205"/>
              <a:gd name="connsiteY0" fmla="*/ 5042 h 5069"/>
              <a:gd name="connsiteX1" fmla="*/ 2204 w 19205"/>
              <a:gd name="connsiteY1" fmla="*/ 5044 h 5069"/>
              <a:gd name="connsiteX2" fmla="*/ 2204 w 19205"/>
              <a:gd name="connsiteY2" fmla="*/ 4474 h 5069"/>
              <a:gd name="connsiteX3" fmla="*/ 3010 w 19205"/>
              <a:gd name="connsiteY3" fmla="*/ 4470 h 5069"/>
              <a:gd name="connsiteX4" fmla="*/ 3014 w 19205"/>
              <a:gd name="connsiteY4" fmla="*/ 3374 h 5069"/>
              <a:gd name="connsiteX5" fmla="*/ 4234 w 19205"/>
              <a:gd name="connsiteY5" fmla="*/ 3374 h 5069"/>
              <a:gd name="connsiteX6" fmla="*/ 4234 w 19205"/>
              <a:gd name="connsiteY6" fmla="*/ 4294 h 5069"/>
              <a:gd name="connsiteX7" fmla="*/ 3914 w 19205"/>
              <a:gd name="connsiteY7" fmla="*/ 4294 h 5069"/>
              <a:gd name="connsiteX8" fmla="*/ 3914 w 19205"/>
              <a:gd name="connsiteY8" fmla="*/ 2524 h 5069"/>
              <a:gd name="connsiteX9" fmla="*/ 4274 w 19205"/>
              <a:gd name="connsiteY9" fmla="*/ 2524 h 5069"/>
              <a:gd name="connsiteX10" fmla="*/ 4278 w 19205"/>
              <a:gd name="connsiteY10" fmla="*/ 0 h 5069"/>
              <a:gd name="connsiteX11" fmla="*/ 5058 w 19205"/>
              <a:gd name="connsiteY11" fmla="*/ 480 h 5069"/>
              <a:gd name="connsiteX12" fmla="*/ 5044 w 19205"/>
              <a:gd name="connsiteY12" fmla="*/ 4864 h 5069"/>
              <a:gd name="connsiteX13" fmla="*/ 4701 w 19205"/>
              <a:gd name="connsiteY13" fmla="*/ 4863 h 5069"/>
              <a:gd name="connsiteX14" fmla="*/ 4701 w 19205"/>
              <a:gd name="connsiteY14" fmla="*/ 1968 h 5069"/>
              <a:gd name="connsiteX15" fmla="*/ 5663 w 19205"/>
              <a:gd name="connsiteY15" fmla="*/ 1965 h 5069"/>
              <a:gd name="connsiteX16" fmla="*/ 5662 w 19205"/>
              <a:gd name="connsiteY16" fmla="*/ 4024 h 5069"/>
              <a:gd name="connsiteX17" fmla="*/ 6454 w 19205"/>
              <a:gd name="connsiteY17" fmla="*/ 4024 h 5069"/>
              <a:gd name="connsiteX18" fmla="*/ 6457 w 19205"/>
              <a:gd name="connsiteY18" fmla="*/ 5069 h 5069"/>
              <a:gd name="connsiteX19" fmla="*/ 19205 w 19205"/>
              <a:gd name="connsiteY19" fmla="*/ 5069 h 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5" h="5069">
                <a:moveTo>
                  <a:pt x="0" y="5042"/>
                </a:moveTo>
                <a:lnTo>
                  <a:pt x="2204" y="5044"/>
                </a:lnTo>
                <a:lnTo>
                  <a:pt x="2204" y="4474"/>
                </a:lnTo>
                <a:lnTo>
                  <a:pt x="3010" y="4470"/>
                </a:lnTo>
                <a:lnTo>
                  <a:pt x="3014" y="3374"/>
                </a:lnTo>
                <a:lnTo>
                  <a:pt x="4234" y="3374"/>
                </a:lnTo>
                <a:lnTo>
                  <a:pt x="4234" y="4294"/>
                </a:lnTo>
                <a:lnTo>
                  <a:pt x="3914" y="4294"/>
                </a:lnTo>
                <a:lnTo>
                  <a:pt x="3914" y="2524"/>
                </a:lnTo>
                <a:lnTo>
                  <a:pt x="4274" y="2524"/>
                </a:lnTo>
                <a:lnTo>
                  <a:pt x="4278" y="0"/>
                </a:lnTo>
                <a:lnTo>
                  <a:pt x="5058" y="480"/>
                </a:lnTo>
                <a:lnTo>
                  <a:pt x="5044" y="4864"/>
                </a:lnTo>
                <a:lnTo>
                  <a:pt x="4701" y="4863"/>
                </a:lnTo>
                <a:lnTo>
                  <a:pt x="4701" y="1968"/>
                </a:lnTo>
                <a:lnTo>
                  <a:pt x="5663" y="1965"/>
                </a:lnTo>
                <a:lnTo>
                  <a:pt x="5662" y="4024"/>
                </a:lnTo>
                <a:lnTo>
                  <a:pt x="6454" y="4024"/>
                </a:lnTo>
                <a:lnTo>
                  <a:pt x="6457" y="5069"/>
                </a:lnTo>
                <a:lnTo>
                  <a:pt x="19205" y="50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896000" y="1476155"/>
            <a:ext cx="5936400" cy="2055445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5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4896000" y="3888000"/>
            <a:ext cx="5936400" cy="720000"/>
          </a:xfrm>
        </p:spPr>
        <p:txBody>
          <a:bodyPr wrap="square" lIns="90000" tIns="46800" rIns="90000" bIns="46800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 spc="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联系方式占位符 9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8209504" y="5504400"/>
            <a:ext cx="2566800" cy="739382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联系方式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853760" y="5504400"/>
            <a:ext cx="2163600" cy="739382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7"/>
          <p:cNvSpPr/>
          <p:nvPr userDrawn="1">
            <p:custDataLst>
              <p:tags r:id="rId1"/>
            </p:custDataLst>
          </p:nvPr>
        </p:nvSpPr>
        <p:spPr>
          <a:xfrm>
            <a:off x="7534910" y="2957195"/>
            <a:ext cx="4657090" cy="3030855"/>
          </a:xfrm>
          <a:custGeom>
            <a:avLst/>
            <a:gdLst>
              <a:gd name="connsiteX0" fmla="*/ 0 w 7334"/>
              <a:gd name="connsiteY0" fmla="*/ 4754 h 4773"/>
              <a:gd name="connsiteX1" fmla="*/ 1297 w 7334"/>
              <a:gd name="connsiteY1" fmla="*/ 4754 h 4773"/>
              <a:gd name="connsiteX2" fmla="*/ 1297 w 7334"/>
              <a:gd name="connsiteY2" fmla="*/ 3267 h 4773"/>
              <a:gd name="connsiteX3" fmla="*/ 2032 w 7334"/>
              <a:gd name="connsiteY3" fmla="*/ 2990 h 4773"/>
              <a:gd name="connsiteX4" fmla="*/ 2028 w 7334"/>
              <a:gd name="connsiteY4" fmla="*/ 4767 h 4773"/>
              <a:gd name="connsiteX5" fmla="*/ 1736 w 7334"/>
              <a:gd name="connsiteY5" fmla="*/ 4769 h 4773"/>
              <a:gd name="connsiteX6" fmla="*/ 1736 w 7334"/>
              <a:gd name="connsiteY6" fmla="*/ 1950 h 4773"/>
              <a:gd name="connsiteX7" fmla="*/ 3109 w 7334"/>
              <a:gd name="connsiteY7" fmla="*/ 2275 h 4773"/>
              <a:gd name="connsiteX8" fmla="*/ 3109 w 7334"/>
              <a:gd name="connsiteY8" fmla="*/ 4773 h 4773"/>
              <a:gd name="connsiteX9" fmla="*/ 2594 w 7334"/>
              <a:gd name="connsiteY9" fmla="*/ 4773 h 4773"/>
              <a:gd name="connsiteX10" fmla="*/ 2604 w 7334"/>
              <a:gd name="connsiteY10" fmla="*/ 0 h 4773"/>
              <a:gd name="connsiteX11" fmla="*/ 3656 w 7334"/>
              <a:gd name="connsiteY11" fmla="*/ 7 h 4773"/>
              <a:gd name="connsiteX12" fmla="*/ 3653 w 7334"/>
              <a:gd name="connsiteY12" fmla="*/ 3834 h 4773"/>
              <a:gd name="connsiteX13" fmla="*/ 3404 w 7334"/>
              <a:gd name="connsiteY13" fmla="*/ 3837 h 4773"/>
              <a:gd name="connsiteX14" fmla="*/ 3404 w 7334"/>
              <a:gd name="connsiteY14" fmla="*/ 2979 h 4773"/>
              <a:gd name="connsiteX15" fmla="*/ 4594 w 7334"/>
              <a:gd name="connsiteY15" fmla="*/ 2978 h 4773"/>
              <a:gd name="connsiteX16" fmla="*/ 4593 w 7334"/>
              <a:gd name="connsiteY16" fmla="*/ 4339 h 4773"/>
              <a:gd name="connsiteX17" fmla="*/ 5122 w 7334"/>
              <a:gd name="connsiteY17" fmla="*/ 4338 h 4773"/>
              <a:gd name="connsiteX18" fmla="*/ 5120 w 7334"/>
              <a:gd name="connsiteY18" fmla="*/ 4771 h 4773"/>
              <a:gd name="connsiteX19" fmla="*/ 7334 w 7334"/>
              <a:gd name="connsiteY19" fmla="*/ 4769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34" h="4773">
                <a:moveTo>
                  <a:pt x="0" y="4754"/>
                </a:moveTo>
                <a:lnTo>
                  <a:pt x="1297" y="4754"/>
                </a:lnTo>
                <a:lnTo>
                  <a:pt x="1297" y="3267"/>
                </a:lnTo>
                <a:lnTo>
                  <a:pt x="2032" y="2990"/>
                </a:lnTo>
                <a:lnTo>
                  <a:pt x="2028" y="4767"/>
                </a:lnTo>
                <a:lnTo>
                  <a:pt x="1736" y="4769"/>
                </a:lnTo>
                <a:lnTo>
                  <a:pt x="1736" y="1950"/>
                </a:lnTo>
                <a:lnTo>
                  <a:pt x="3109" y="2275"/>
                </a:lnTo>
                <a:lnTo>
                  <a:pt x="3109" y="4773"/>
                </a:lnTo>
                <a:lnTo>
                  <a:pt x="2594" y="4773"/>
                </a:lnTo>
                <a:lnTo>
                  <a:pt x="2604" y="0"/>
                </a:lnTo>
                <a:lnTo>
                  <a:pt x="3656" y="7"/>
                </a:lnTo>
                <a:lnTo>
                  <a:pt x="3653" y="3834"/>
                </a:lnTo>
                <a:lnTo>
                  <a:pt x="3404" y="3837"/>
                </a:lnTo>
                <a:lnTo>
                  <a:pt x="3404" y="2979"/>
                </a:lnTo>
                <a:lnTo>
                  <a:pt x="4594" y="2978"/>
                </a:lnTo>
                <a:lnTo>
                  <a:pt x="4593" y="4339"/>
                </a:lnTo>
                <a:lnTo>
                  <a:pt x="5122" y="4338"/>
                </a:lnTo>
                <a:lnTo>
                  <a:pt x="5120" y="4771"/>
                </a:lnTo>
                <a:lnTo>
                  <a:pt x="7334" y="47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2"/>
            </p:custDataLst>
          </p:nvPr>
        </p:nvCxnSpPr>
        <p:spPr>
          <a:xfrm>
            <a:off x="9528175" y="2393950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3" name="椭圆 2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7488000" y="59148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50800" y="511200"/>
            <a:ext cx="2174400" cy="1404000"/>
          </a:xfrm>
        </p:spPr>
        <p:txBody>
          <a:bodyPr wrap="square" lIns="90000" tIns="46800" rIns="90000" bIns="46800" anchor="ctr">
            <a:normAutofit/>
          </a:bodyPr>
          <a:lstStyle>
            <a:lvl1pPr algn="r">
              <a:defRPr sz="5400"/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1"/>
            </p:custDataLst>
          </p:nvPr>
        </p:nvSpPr>
        <p:spPr>
          <a:xfrm>
            <a:off x="5881370" y="4941570"/>
            <a:ext cx="6301740" cy="1591310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2"/>
            </p:custDataLst>
          </p:nvPr>
        </p:nvSpPr>
        <p:spPr>
          <a:xfrm>
            <a:off x="0" y="5236845"/>
            <a:ext cx="5894705" cy="1302385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6106795" y="4594225"/>
            <a:ext cx="0" cy="347345"/>
          </a:xfrm>
          <a:prstGeom prst="line">
            <a:avLst/>
          </a:pr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2233477" y="3106297"/>
            <a:ext cx="7725045" cy="1159200"/>
          </a:xfrm>
        </p:spPr>
        <p:txBody>
          <a:bodyPr wrap="square" lIns="90000" tIns="46800" rIns="90000" bIns="46800" anchor="t">
            <a:normAutofit/>
          </a:bodyPr>
          <a:lstStyle>
            <a:lvl1pPr algn="ctr">
              <a:defRPr sz="5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5"/>
            </p:custDataLst>
          </p:nvPr>
        </p:nvSpPr>
        <p:spPr>
          <a:xfrm>
            <a:off x="3513000" y="1376507"/>
            <a:ext cx="5166000" cy="1602000"/>
          </a:xfrm>
        </p:spPr>
        <p:txBody>
          <a:bodyPr wrap="none" lIns="90000" tIns="46800" rIns="90000" bIns="46800" anchor="b">
            <a:normAutofit/>
          </a:bodyPr>
          <a:lstStyle>
            <a:lvl1pPr marL="0" indent="0" algn="ctr">
              <a:buNone/>
              <a:defRPr sz="6000" b="1">
                <a:ln w="158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"/>
            </p:custDataLst>
          </p:nvPr>
        </p:nvSpPr>
        <p:spPr>
          <a:xfrm>
            <a:off x="0" y="2167890"/>
            <a:ext cx="12191365" cy="3030855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2"/>
            </p:custDataLst>
          </p:nvPr>
        </p:nvCxnSpPr>
        <p:spPr>
          <a:xfrm>
            <a:off x="2926715" y="1604645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4896000" y="1692000"/>
            <a:ext cx="5936400" cy="1825200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6600"/>
            </a:lvl1pPr>
          </a:lstStyle>
          <a:p>
            <a:r>
              <a:rPr lang="zh-CN" altLang="en-US" dirty="0"/>
              <a:t>编辑母版标题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4896000" y="3816000"/>
            <a:ext cx="5936400" cy="720000"/>
          </a:xfrm>
        </p:spPr>
        <p:txBody>
          <a:bodyPr wrap="square" lIns="90000" tIns="46800" rIns="90000" bIns="46800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 spc="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联系方式占位符 9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8219870" y="5616000"/>
            <a:ext cx="2566800" cy="655491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联系方式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5793470" y="5616000"/>
            <a:ext cx="2163600" cy="655491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5"/>
          <p:cNvSpPr>
            <a:spLocks noChangeAspect="1"/>
          </p:cNvSpPr>
          <p:nvPr userDrawn="1">
            <p:custDataLst>
              <p:tags r:id="rId13"/>
            </p:custDataLst>
          </p:nvPr>
        </p:nvSpPr>
        <p:spPr>
          <a:xfrm flipH="1">
            <a:off x="695960" y="185497"/>
            <a:ext cx="11491926" cy="1032510"/>
          </a:xfrm>
          <a:custGeom>
            <a:avLst/>
            <a:gdLst>
              <a:gd name="connsiteX0" fmla="*/ 0 w 17629"/>
              <a:gd name="connsiteY0" fmla="*/ 1621 h 1626"/>
              <a:gd name="connsiteX1" fmla="*/ 1899 w 17629"/>
              <a:gd name="connsiteY1" fmla="*/ 1621 h 1626"/>
              <a:gd name="connsiteX2" fmla="*/ 1899 w 17629"/>
              <a:gd name="connsiteY2" fmla="*/ 1378 h 1626"/>
              <a:gd name="connsiteX3" fmla="*/ 2246 w 17629"/>
              <a:gd name="connsiteY3" fmla="*/ 1378 h 1626"/>
              <a:gd name="connsiteX4" fmla="*/ 2244 w 17629"/>
              <a:gd name="connsiteY4" fmla="*/ 982 h 1626"/>
              <a:gd name="connsiteX5" fmla="*/ 2765 w 17629"/>
              <a:gd name="connsiteY5" fmla="*/ 975 h 1626"/>
              <a:gd name="connsiteX6" fmla="*/ 2765 w 17629"/>
              <a:gd name="connsiteY6" fmla="*/ 1290 h 1626"/>
              <a:gd name="connsiteX7" fmla="*/ 2617 w 17629"/>
              <a:gd name="connsiteY7" fmla="*/ 1291 h 1626"/>
              <a:gd name="connsiteX8" fmla="*/ 2617 w 17629"/>
              <a:gd name="connsiteY8" fmla="*/ 133 h 1626"/>
              <a:gd name="connsiteX9" fmla="*/ 3295 w 17629"/>
              <a:gd name="connsiteY9" fmla="*/ 0 h 1626"/>
              <a:gd name="connsiteX10" fmla="*/ 3294 w 17629"/>
              <a:gd name="connsiteY10" fmla="*/ 1533 h 1626"/>
              <a:gd name="connsiteX11" fmla="*/ 3015 w 17629"/>
              <a:gd name="connsiteY11" fmla="*/ 1535 h 1626"/>
              <a:gd name="connsiteX12" fmla="*/ 3015 w 17629"/>
              <a:gd name="connsiteY12" fmla="*/ 755 h 1626"/>
              <a:gd name="connsiteX13" fmla="*/ 3603 w 17629"/>
              <a:gd name="connsiteY13" fmla="*/ 637 h 1626"/>
              <a:gd name="connsiteX14" fmla="*/ 3602 w 17629"/>
              <a:gd name="connsiteY14" fmla="*/ 1177 h 1626"/>
              <a:gd name="connsiteX15" fmla="*/ 4024 w 17629"/>
              <a:gd name="connsiteY15" fmla="*/ 1176 h 1626"/>
              <a:gd name="connsiteX16" fmla="*/ 4024 w 17629"/>
              <a:gd name="connsiteY16" fmla="*/ 1626 h 1626"/>
              <a:gd name="connsiteX17" fmla="*/ 17629 w 17629"/>
              <a:gd name="connsiteY17" fmla="*/ 1621 h 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629" h="1626">
                <a:moveTo>
                  <a:pt x="0" y="1621"/>
                </a:moveTo>
                <a:lnTo>
                  <a:pt x="1899" y="1621"/>
                </a:lnTo>
                <a:lnTo>
                  <a:pt x="1899" y="1378"/>
                </a:lnTo>
                <a:lnTo>
                  <a:pt x="2246" y="1378"/>
                </a:lnTo>
                <a:lnTo>
                  <a:pt x="2244" y="982"/>
                </a:lnTo>
                <a:cubicBezTo>
                  <a:pt x="2417" y="980"/>
                  <a:pt x="2593" y="975"/>
                  <a:pt x="2765" y="975"/>
                </a:cubicBezTo>
                <a:lnTo>
                  <a:pt x="2765" y="1290"/>
                </a:lnTo>
                <a:lnTo>
                  <a:pt x="2617" y="1291"/>
                </a:lnTo>
                <a:lnTo>
                  <a:pt x="2617" y="133"/>
                </a:lnTo>
                <a:lnTo>
                  <a:pt x="3295" y="0"/>
                </a:lnTo>
                <a:cubicBezTo>
                  <a:pt x="3296" y="468"/>
                  <a:pt x="3298" y="1057"/>
                  <a:pt x="3294" y="1533"/>
                </a:cubicBezTo>
                <a:lnTo>
                  <a:pt x="3015" y="1535"/>
                </a:lnTo>
                <a:lnTo>
                  <a:pt x="3015" y="755"/>
                </a:lnTo>
                <a:lnTo>
                  <a:pt x="3603" y="637"/>
                </a:lnTo>
                <a:lnTo>
                  <a:pt x="3602" y="1177"/>
                </a:lnTo>
                <a:lnTo>
                  <a:pt x="4024" y="1176"/>
                </a:lnTo>
                <a:lnTo>
                  <a:pt x="4024" y="1626"/>
                </a:lnTo>
                <a:lnTo>
                  <a:pt x="17629" y="1621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10" Type="http://schemas.openxmlformats.org/officeDocument/2006/relationships/image" Target="../media/image7.png"/><Relationship Id="rId4" Type="http://schemas.openxmlformats.org/officeDocument/2006/relationships/tags" Target="../tags/tag134.xml"/><Relationship Id="rId9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5.jpeg"/><Relationship Id="rId5" Type="http://schemas.openxmlformats.org/officeDocument/2006/relationships/tags" Target="../tags/tag141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40.xml"/><Relationship Id="rId9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8.png"/><Relationship Id="rId4" Type="http://schemas.openxmlformats.org/officeDocument/2006/relationships/tags" Target="../tags/tag148.xml"/><Relationship Id="rId9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53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9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13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slideLayout" Target="../slideLayouts/slideLayout1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82.xml"/><Relationship Id="rId7" Type="http://schemas.openxmlformats.org/officeDocument/2006/relationships/image" Target="../media/image16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7" Type="http://schemas.openxmlformats.org/officeDocument/2006/relationships/image" Target="../media/image19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94.xml"/><Relationship Id="rId7" Type="http://schemas.openxmlformats.org/officeDocument/2006/relationships/image" Target="../media/image22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5.png"/><Relationship Id="rId4" Type="http://schemas.openxmlformats.org/officeDocument/2006/relationships/tags" Target="../tags/tag195.xml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4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204.xml"/><Relationship Id="rId9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0" Type="http://schemas.openxmlformats.org/officeDocument/2006/relationships/tags" Target="../tags/tag218.xml"/><Relationship Id="rId4" Type="http://schemas.openxmlformats.org/officeDocument/2006/relationships/tags" Target="../tags/tag212.xml"/><Relationship Id="rId9" Type="http://schemas.openxmlformats.org/officeDocument/2006/relationships/tags" Target="../tags/tag2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10" Type="http://schemas.openxmlformats.org/officeDocument/2006/relationships/image" Target="../media/image27.png"/><Relationship Id="rId4" Type="http://schemas.openxmlformats.org/officeDocument/2006/relationships/tags" Target="../tags/tag224.xml"/><Relationship Id="rId9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image" Target="../media/image1.jpe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image" Target="../media/image2.jpe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112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2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10" Type="http://schemas.openxmlformats.org/officeDocument/2006/relationships/image" Target="../media/image6.png"/><Relationship Id="rId4" Type="http://schemas.openxmlformats.org/officeDocument/2006/relationships/tags" Target="../tags/tag128.xml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225290" y="1476375"/>
            <a:ext cx="6607175" cy="2055495"/>
          </a:xfrm>
        </p:spPr>
        <p:txBody>
          <a:bodyPr/>
          <a:lstStyle/>
          <a:p>
            <a:r>
              <a:rPr lang="zh-CN" altLang="en-US"/>
              <a:t>基于星闪通信方式的智能公厕</a:t>
            </a: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896000" y="3888000"/>
            <a:ext cx="5936400" cy="720000"/>
          </a:xfrm>
        </p:spPr>
        <p:txBody>
          <a:bodyPr/>
          <a:lstStyle/>
          <a:p>
            <a:r>
              <a:rPr lang="en-US" altLang="zh-CN"/>
              <a:t>NearLink Based Smart Restroom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864200" y="5273046"/>
            <a:ext cx="2992785" cy="739382"/>
          </a:xfrm>
        </p:spPr>
        <p:txBody>
          <a:bodyPr/>
          <a:lstStyle/>
          <a:p>
            <a:pPr algn="r"/>
            <a:r>
              <a:rPr lang="zh-CN" altLang="en-US" dirty="0"/>
              <a:t>小波说雨燕 </a:t>
            </a:r>
            <a:r>
              <a:rPr lang="en-US" altLang="zh-CN" dirty="0"/>
              <a:t>–</a:t>
            </a:r>
            <a:r>
              <a:rPr lang="zh-CN" altLang="en-US" dirty="0"/>
              <a:t> 张云波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>
            <p:custDataLst>
              <p:tags r:id="rId2"/>
            </p:custDataLst>
          </p:nvPr>
        </p:nvSpPr>
        <p:spPr>
          <a:xfrm>
            <a:off x="7905115" y="-13970"/>
            <a:ext cx="4292600" cy="6873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60" h="10825">
                <a:moveTo>
                  <a:pt x="1604" y="0"/>
                </a:moveTo>
                <a:lnTo>
                  <a:pt x="6760" y="0"/>
                </a:lnTo>
                <a:lnTo>
                  <a:pt x="6760" y="10825"/>
                </a:lnTo>
                <a:lnTo>
                  <a:pt x="2785" y="10825"/>
                </a:lnTo>
                <a:lnTo>
                  <a:pt x="2728" y="10776"/>
                </a:lnTo>
                <a:cubicBezTo>
                  <a:pt x="1057" y="9320"/>
                  <a:pt x="0" y="7177"/>
                  <a:pt x="0" y="4786"/>
                </a:cubicBezTo>
                <a:cubicBezTo>
                  <a:pt x="0" y="3005"/>
                  <a:pt x="587" y="1360"/>
                  <a:pt x="1577" y="35"/>
                </a:cubicBezTo>
                <a:lnTo>
                  <a:pt x="1604" y="0"/>
                </a:lnTo>
                <a:close/>
              </a:path>
            </a:pathLst>
          </a:custGeom>
          <a:gradFill flip="none" rotWithShape="1">
            <a:gsLst>
              <a:gs pos="30000">
                <a:schemeClr val="accent1"/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94335"/>
            <a:ext cx="7456805" cy="791845"/>
          </a:xfrm>
        </p:spPr>
        <p:txBody>
          <a:bodyPr/>
          <a:lstStyle/>
          <a:p>
            <a:r>
              <a:rPr lang="zh-CN" altLang="en-US"/>
              <a:t>重点问题解决</a:t>
            </a: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12630" r="10924"/>
          <a:stretch>
            <a:fillRect/>
          </a:stretch>
        </p:blipFill>
        <p:spPr>
          <a:xfrm>
            <a:off x="8332565" y="-13971"/>
            <a:ext cx="3865427" cy="6858000"/>
          </a:xfrm>
          <a:custGeom>
            <a:avLst/>
            <a:gdLst>
              <a:gd name="connsiteX0" fmla="*/ 842291 w 3865427"/>
              <a:gd name="connsiteY0" fmla="*/ 0 h 6858000"/>
              <a:gd name="connsiteX1" fmla="*/ 3865427 w 3865427"/>
              <a:gd name="connsiteY1" fmla="*/ 0 h 6858000"/>
              <a:gd name="connsiteX2" fmla="*/ 3865427 w 3865427"/>
              <a:gd name="connsiteY2" fmla="*/ 6858000 h 6858000"/>
              <a:gd name="connsiteX3" fmla="*/ 3468900 w 3865427"/>
              <a:gd name="connsiteY3" fmla="*/ 6858000 h 6858000"/>
              <a:gd name="connsiteX4" fmla="*/ 3142970 w 3865427"/>
              <a:gd name="connsiteY4" fmla="*/ 6777914 h 6858000"/>
              <a:gd name="connsiteX5" fmla="*/ 0 w 3865427"/>
              <a:gd name="connsiteY5" fmla="*/ 2579532 h 6858000"/>
              <a:gd name="connsiteX6" fmla="*/ 747011 w 3865427"/>
              <a:gd name="connsiteY6" fmla="*/ 1339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427" h="6858000">
                <a:moveTo>
                  <a:pt x="842291" y="0"/>
                </a:moveTo>
                <a:lnTo>
                  <a:pt x="3865427" y="0"/>
                </a:lnTo>
                <a:lnTo>
                  <a:pt x="3865427" y="6858000"/>
                </a:lnTo>
                <a:lnTo>
                  <a:pt x="3468900" y="6858000"/>
                </a:lnTo>
                <a:lnTo>
                  <a:pt x="3142970" y="6777914"/>
                </a:lnTo>
                <a:cubicBezTo>
                  <a:pt x="1326609" y="6246203"/>
                  <a:pt x="0" y="4567791"/>
                  <a:pt x="0" y="2579532"/>
                </a:cubicBezTo>
                <a:cubicBezTo>
                  <a:pt x="0" y="1673647"/>
                  <a:pt x="275387" y="832082"/>
                  <a:pt x="747011" y="133987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720725" y="1804035"/>
            <a:ext cx="6355080" cy="4457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通过智能化方式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使用电动方式发放纸巾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通过按钮或云端进行申请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每次发放固定长度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当用量不够时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可再次申请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一共可申请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次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次不允许申请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在一定程度上能够避免被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薅羊毛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现象的产生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在纸巾盒上加装红外检测装置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当纸巾数量变少时能够自动检测到并发送对应指令到云端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提醒管理员需要进行补充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其原理如下所示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当纸巾数量减少时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红外线将不被阻挡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可以通过检测红外线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是否被阻挡获取纸张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大致余量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20888" y="1304453"/>
            <a:ext cx="6426200" cy="499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纸巾管理问题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5755" y="3763010"/>
            <a:ext cx="3792855" cy="2367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>
            <p:custDataLst>
              <p:tags r:id="rId2"/>
            </p:custDataLst>
          </p:nvPr>
        </p:nvSpPr>
        <p:spPr>
          <a:xfrm>
            <a:off x="7905115" y="-13970"/>
            <a:ext cx="4292600" cy="6873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60" h="10825">
                <a:moveTo>
                  <a:pt x="1604" y="0"/>
                </a:moveTo>
                <a:lnTo>
                  <a:pt x="6760" y="0"/>
                </a:lnTo>
                <a:lnTo>
                  <a:pt x="6760" y="10825"/>
                </a:lnTo>
                <a:lnTo>
                  <a:pt x="2785" y="10825"/>
                </a:lnTo>
                <a:lnTo>
                  <a:pt x="2728" y="10776"/>
                </a:lnTo>
                <a:cubicBezTo>
                  <a:pt x="1057" y="9320"/>
                  <a:pt x="0" y="7177"/>
                  <a:pt x="0" y="4786"/>
                </a:cubicBezTo>
                <a:cubicBezTo>
                  <a:pt x="0" y="3005"/>
                  <a:pt x="587" y="1360"/>
                  <a:pt x="1577" y="35"/>
                </a:cubicBezTo>
                <a:lnTo>
                  <a:pt x="1604" y="0"/>
                </a:lnTo>
                <a:close/>
              </a:path>
            </a:pathLst>
          </a:custGeom>
          <a:gradFill flip="none" rotWithShape="1">
            <a:gsLst>
              <a:gs pos="30000">
                <a:schemeClr val="accent1"/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94335"/>
            <a:ext cx="7456805" cy="791845"/>
          </a:xfrm>
        </p:spPr>
        <p:txBody>
          <a:bodyPr/>
          <a:lstStyle/>
          <a:p>
            <a:r>
              <a:rPr lang="zh-CN" altLang="en-US"/>
              <a:t>重点问题解决</a:t>
            </a: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 l="12630" r="10924"/>
          <a:stretch>
            <a:fillRect/>
          </a:stretch>
        </p:blipFill>
        <p:spPr>
          <a:xfrm>
            <a:off x="8332565" y="-13971"/>
            <a:ext cx="3865427" cy="6858000"/>
          </a:xfrm>
          <a:custGeom>
            <a:avLst/>
            <a:gdLst>
              <a:gd name="connsiteX0" fmla="*/ 842291 w 3865427"/>
              <a:gd name="connsiteY0" fmla="*/ 0 h 6858000"/>
              <a:gd name="connsiteX1" fmla="*/ 3865427 w 3865427"/>
              <a:gd name="connsiteY1" fmla="*/ 0 h 6858000"/>
              <a:gd name="connsiteX2" fmla="*/ 3865427 w 3865427"/>
              <a:gd name="connsiteY2" fmla="*/ 6858000 h 6858000"/>
              <a:gd name="connsiteX3" fmla="*/ 3468900 w 3865427"/>
              <a:gd name="connsiteY3" fmla="*/ 6858000 h 6858000"/>
              <a:gd name="connsiteX4" fmla="*/ 3142970 w 3865427"/>
              <a:gd name="connsiteY4" fmla="*/ 6777914 h 6858000"/>
              <a:gd name="connsiteX5" fmla="*/ 0 w 3865427"/>
              <a:gd name="connsiteY5" fmla="*/ 2579532 h 6858000"/>
              <a:gd name="connsiteX6" fmla="*/ 747011 w 3865427"/>
              <a:gd name="connsiteY6" fmla="*/ 1339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427" h="6858000">
                <a:moveTo>
                  <a:pt x="842291" y="0"/>
                </a:moveTo>
                <a:lnTo>
                  <a:pt x="3865427" y="0"/>
                </a:lnTo>
                <a:lnTo>
                  <a:pt x="3865427" y="6858000"/>
                </a:lnTo>
                <a:lnTo>
                  <a:pt x="3468900" y="6858000"/>
                </a:lnTo>
                <a:lnTo>
                  <a:pt x="3142970" y="6777914"/>
                </a:lnTo>
                <a:cubicBezTo>
                  <a:pt x="1326609" y="6246203"/>
                  <a:pt x="0" y="4567791"/>
                  <a:pt x="0" y="2579532"/>
                </a:cubicBezTo>
                <a:cubicBezTo>
                  <a:pt x="0" y="1673647"/>
                  <a:pt x="275387" y="832082"/>
                  <a:pt x="747011" y="133987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720888" y="1804199"/>
            <a:ext cx="6120000" cy="15552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传统卫生间只能实现烟雾检测报警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但是需要管理员逐一排查哪里产生烟雾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智能卫生间可以感应到每一个厕位是否产生烟雾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并通过云端上报烟雾浓度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便于管理人员及时寻找烟雾源头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做出对应处理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.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20888" y="1304453"/>
            <a:ext cx="6426200" cy="499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厕所抽烟或火灾烟雾检测</a:t>
            </a: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691678" y="3929544"/>
            <a:ext cx="6120000" cy="15552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智能卫生间具备紧急按钮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使用中发生异常情况可以通过按钮一键报警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通过云端上传数据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以便远程查看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智能卫生间可以通过计算使用者的使用时间来判断使用者是否异常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如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: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当使用者超过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15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分钟时认为已经出现异常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可以通过响铃等方式提醒使用者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.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当使用超过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25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分钟时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就认为已经发生紧急情况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通过云端通知管理人员处理。</a:t>
            </a:r>
            <a:endParaRPr lang="en-US" altLang="zh-CN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691678" y="3429798"/>
            <a:ext cx="6426200" cy="499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紧急情况感知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>
            <p:custDataLst>
              <p:tags r:id="rId2"/>
            </p:custDataLst>
          </p:nvPr>
        </p:nvSpPr>
        <p:spPr>
          <a:xfrm>
            <a:off x="7905115" y="-13970"/>
            <a:ext cx="4292600" cy="6873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60" h="10825">
                <a:moveTo>
                  <a:pt x="1604" y="0"/>
                </a:moveTo>
                <a:lnTo>
                  <a:pt x="6760" y="0"/>
                </a:lnTo>
                <a:lnTo>
                  <a:pt x="6760" y="10825"/>
                </a:lnTo>
                <a:lnTo>
                  <a:pt x="2785" y="10825"/>
                </a:lnTo>
                <a:lnTo>
                  <a:pt x="2728" y="10776"/>
                </a:lnTo>
                <a:cubicBezTo>
                  <a:pt x="1057" y="9320"/>
                  <a:pt x="0" y="7177"/>
                  <a:pt x="0" y="4786"/>
                </a:cubicBezTo>
                <a:cubicBezTo>
                  <a:pt x="0" y="3005"/>
                  <a:pt x="587" y="1360"/>
                  <a:pt x="1577" y="35"/>
                </a:cubicBezTo>
                <a:lnTo>
                  <a:pt x="1604" y="0"/>
                </a:lnTo>
                <a:close/>
              </a:path>
            </a:pathLst>
          </a:custGeom>
          <a:gradFill flip="none" rotWithShape="1">
            <a:gsLst>
              <a:gs pos="30000">
                <a:schemeClr val="accent1"/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94335"/>
            <a:ext cx="7456805" cy="791845"/>
          </a:xfrm>
        </p:spPr>
        <p:txBody>
          <a:bodyPr/>
          <a:lstStyle/>
          <a:p>
            <a:r>
              <a:rPr lang="zh-CN" altLang="en-US"/>
              <a:t>重点问题解决</a:t>
            </a: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12630" r="10924"/>
          <a:stretch>
            <a:fillRect/>
          </a:stretch>
        </p:blipFill>
        <p:spPr>
          <a:xfrm>
            <a:off x="8332565" y="-13971"/>
            <a:ext cx="3865427" cy="6858000"/>
          </a:xfrm>
          <a:custGeom>
            <a:avLst/>
            <a:gdLst>
              <a:gd name="connsiteX0" fmla="*/ 842291 w 3865427"/>
              <a:gd name="connsiteY0" fmla="*/ 0 h 6858000"/>
              <a:gd name="connsiteX1" fmla="*/ 3865427 w 3865427"/>
              <a:gd name="connsiteY1" fmla="*/ 0 h 6858000"/>
              <a:gd name="connsiteX2" fmla="*/ 3865427 w 3865427"/>
              <a:gd name="connsiteY2" fmla="*/ 6858000 h 6858000"/>
              <a:gd name="connsiteX3" fmla="*/ 3468900 w 3865427"/>
              <a:gd name="connsiteY3" fmla="*/ 6858000 h 6858000"/>
              <a:gd name="connsiteX4" fmla="*/ 3142970 w 3865427"/>
              <a:gd name="connsiteY4" fmla="*/ 6777914 h 6858000"/>
              <a:gd name="connsiteX5" fmla="*/ 0 w 3865427"/>
              <a:gd name="connsiteY5" fmla="*/ 2579532 h 6858000"/>
              <a:gd name="connsiteX6" fmla="*/ 747011 w 3865427"/>
              <a:gd name="connsiteY6" fmla="*/ 1339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427" h="6858000">
                <a:moveTo>
                  <a:pt x="842291" y="0"/>
                </a:moveTo>
                <a:lnTo>
                  <a:pt x="3865427" y="0"/>
                </a:lnTo>
                <a:lnTo>
                  <a:pt x="3865427" y="6858000"/>
                </a:lnTo>
                <a:lnTo>
                  <a:pt x="3468900" y="6858000"/>
                </a:lnTo>
                <a:lnTo>
                  <a:pt x="3142970" y="6777914"/>
                </a:lnTo>
                <a:cubicBezTo>
                  <a:pt x="1326609" y="6246203"/>
                  <a:pt x="0" y="4567791"/>
                  <a:pt x="0" y="2579532"/>
                </a:cubicBezTo>
                <a:cubicBezTo>
                  <a:pt x="0" y="1673647"/>
                  <a:pt x="275387" y="832082"/>
                  <a:pt x="747011" y="133987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720888" y="1804199"/>
            <a:ext cx="6120000" cy="15552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通过管理员在添加公厕的时候填写位置，并可以选择发布到网上，使用者就可以通过定位和网上搜索的方式获取该卫生间的具体位置。</a:t>
            </a:r>
            <a:endParaRPr lang="en-US" altLang="zh-CN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20888" y="1304453"/>
            <a:ext cx="6426200" cy="499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找厕所问题</a:t>
            </a:r>
          </a:p>
        </p:txBody>
      </p:sp>
      <p:pic>
        <p:nvPicPr>
          <p:cNvPr id="26" name="图片 25" descr="1734770325582_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077" y="3113405"/>
            <a:ext cx="1626870" cy="32429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>
            <p:custDataLst>
              <p:tags r:id="rId2"/>
            </p:custDataLst>
          </p:nvPr>
        </p:nvSpPr>
        <p:spPr>
          <a:xfrm>
            <a:off x="7905115" y="-13970"/>
            <a:ext cx="4292600" cy="6873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60" h="10825">
                <a:moveTo>
                  <a:pt x="1604" y="0"/>
                </a:moveTo>
                <a:lnTo>
                  <a:pt x="6760" y="0"/>
                </a:lnTo>
                <a:lnTo>
                  <a:pt x="6760" y="10825"/>
                </a:lnTo>
                <a:lnTo>
                  <a:pt x="2785" y="10825"/>
                </a:lnTo>
                <a:lnTo>
                  <a:pt x="2728" y="10776"/>
                </a:lnTo>
                <a:cubicBezTo>
                  <a:pt x="1057" y="9320"/>
                  <a:pt x="0" y="7177"/>
                  <a:pt x="0" y="4786"/>
                </a:cubicBezTo>
                <a:cubicBezTo>
                  <a:pt x="0" y="3005"/>
                  <a:pt x="587" y="1360"/>
                  <a:pt x="1577" y="35"/>
                </a:cubicBezTo>
                <a:lnTo>
                  <a:pt x="1604" y="0"/>
                </a:lnTo>
                <a:close/>
              </a:path>
            </a:pathLst>
          </a:custGeom>
          <a:gradFill flip="none" rotWithShape="1">
            <a:gsLst>
              <a:gs pos="30000">
                <a:schemeClr val="accent1"/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94335"/>
            <a:ext cx="7456805" cy="791845"/>
          </a:xfrm>
        </p:spPr>
        <p:txBody>
          <a:bodyPr/>
          <a:lstStyle/>
          <a:p>
            <a:r>
              <a:rPr lang="zh-CN" altLang="en-US"/>
              <a:t>重点问题解决</a:t>
            </a: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12630" r="10924"/>
          <a:stretch>
            <a:fillRect/>
          </a:stretch>
        </p:blipFill>
        <p:spPr>
          <a:xfrm>
            <a:off x="8332565" y="-13971"/>
            <a:ext cx="3865427" cy="6858000"/>
          </a:xfrm>
          <a:custGeom>
            <a:avLst/>
            <a:gdLst>
              <a:gd name="connsiteX0" fmla="*/ 842291 w 3865427"/>
              <a:gd name="connsiteY0" fmla="*/ 0 h 6858000"/>
              <a:gd name="connsiteX1" fmla="*/ 3865427 w 3865427"/>
              <a:gd name="connsiteY1" fmla="*/ 0 h 6858000"/>
              <a:gd name="connsiteX2" fmla="*/ 3865427 w 3865427"/>
              <a:gd name="connsiteY2" fmla="*/ 6858000 h 6858000"/>
              <a:gd name="connsiteX3" fmla="*/ 3468900 w 3865427"/>
              <a:gd name="connsiteY3" fmla="*/ 6858000 h 6858000"/>
              <a:gd name="connsiteX4" fmla="*/ 3142970 w 3865427"/>
              <a:gd name="connsiteY4" fmla="*/ 6777914 h 6858000"/>
              <a:gd name="connsiteX5" fmla="*/ 0 w 3865427"/>
              <a:gd name="connsiteY5" fmla="*/ 2579532 h 6858000"/>
              <a:gd name="connsiteX6" fmla="*/ 747011 w 3865427"/>
              <a:gd name="connsiteY6" fmla="*/ 1339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427" h="6858000">
                <a:moveTo>
                  <a:pt x="842291" y="0"/>
                </a:moveTo>
                <a:lnTo>
                  <a:pt x="3865427" y="0"/>
                </a:lnTo>
                <a:lnTo>
                  <a:pt x="3865427" y="6858000"/>
                </a:lnTo>
                <a:lnTo>
                  <a:pt x="3468900" y="6858000"/>
                </a:lnTo>
                <a:lnTo>
                  <a:pt x="3142970" y="6777914"/>
                </a:lnTo>
                <a:cubicBezTo>
                  <a:pt x="1326609" y="6246203"/>
                  <a:pt x="0" y="4567791"/>
                  <a:pt x="0" y="2579532"/>
                </a:cubicBezTo>
                <a:cubicBezTo>
                  <a:pt x="0" y="1673647"/>
                  <a:pt x="275387" y="832082"/>
                  <a:pt x="747011" y="133987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720725" y="1804035"/>
            <a:ext cx="6120130" cy="22999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1.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绿色节能：通过星闪芯片搭载的雷达功能可以使用厕位内的人体感知，当检测到无人时可以熄灯节能减排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智能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分析：可以通过分析使用者的性别，时间段，使用时长等数据，进行灵活设置，比如在某个时间段将公厕的男女厕位比例进行灵活分配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20888" y="1304453"/>
            <a:ext cx="6426200" cy="499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公厕智能化改造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33477" y="3106297"/>
            <a:ext cx="7725045" cy="1159200"/>
          </a:xfrm>
        </p:spPr>
        <p:txBody>
          <a:bodyPr/>
          <a:lstStyle/>
          <a:p>
            <a:r>
              <a:rPr lang="zh-CN" altLang="en-US"/>
              <a:t>代码及功能展示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3513000" y="1376507"/>
            <a:ext cx="5166000" cy="1602000"/>
          </a:xfrm>
        </p:spPr>
        <p:txBody>
          <a:bodyPr/>
          <a:lstStyle/>
          <a:p>
            <a:r>
              <a:rPr lang="en-US" altLang="zh-CN"/>
              <a:t>PART THREE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zh-CN" altLang="en-US"/>
              <a:t>设备外观展示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7426827" y="521031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" y="1569720"/>
            <a:ext cx="10022205" cy="462978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4784090" y="1151255"/>
            <a:ext cx="80010" cy="98615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9173210" y="1391920"/>
            <a:ext cx="135255" cy="165671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136765" y="1253490"/>
            <a:ext cx="549910" cy="189547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771640" y="1021080"/>
            <a:ext cx="34290" cy="212788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130290" y="1256665"/>
            <a:ext cx="411480" cy="260286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242310" y="1256665"/>
            <a:ext cx="411480" cy="260286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3992880" y="981710"/>
            <a:ext cx="411480" cy="260286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612515" y="4119245"/>
            <a:ext cx="1351280" cy="232727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2056130" y="5482590"/>
            <a:ext cx="741045" cy="850900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5669915" y="5537200"/>
            <a:ext cx="741045" cy="850900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666990" y="5595620"/>
            <a:ext cx="615315" cy="92138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016875" y="6511925"/>
            <a:ext cx="225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WiFi</a:t>
            </a:r>
            <a:r>
              <a:rPr lang="zh-CN" altLang="en-US" dirty="0"/>
              <a:t>模块</a:t>
            </a:r>
            <a:r>
              <a:rPr lang="en-US" altLang="zh-CN" dirty="0"/>
              <a:t>Hi3861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736850" y="6446520"/>
            <a:ext cx="225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烟雾传感和蜂鸣器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201920" y="6446520"/>
            <a:ext cx="168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海思网关节点</a:t>
            </a:r>
            <a:endParaRPr lang="en-US" altLang="zh-CN" dirty="0"/>
          </a:p>
        </p:txBody>
      </p:sp>
      <p:sp>
        <p:nvSpPr>
          <p:cNvPr id="23" name="文本框 22"/>
          <p:cNvSpPr txBox="1"/>
          <p:nvPr/>
        </p:nvSpPr>
        <p:spPr>
          <a:xfrm>
            <a:off x="271780" y="6388100"/>
            <a:ext cx="225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门锁继电器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556510" y="12585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主控星闪模块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452495" y="535940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显示屏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563745" y="838200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左门锁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058275" y="988695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右门锁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61250" y="838200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卷纸电机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289675" y="535940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照明灯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548630" y="889000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报警灯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zh-CN" altLang="en-US"/>
              <a:t>主模块系统流程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7426827" y="521031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" y="2009775"/>
            <a:ext cx="10149205" cy="36302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zh-CN" altLang="en-US"/>
              <a:t>主控模块代码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7426827" y="521031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1835785"/>
            <a:ext cx="8976995" cy="4523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5900" y="1376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代码采用官方</a:t>
            </a:r>
            <a:r>
              <a:rPr lang="en-US" altLang="zh-CN"/>
              <a:t>20241022</a:t>
            </a:r>
            <a:r>
              <a:rPr lang="zh-CN" altLang="en-US"/>
              <a:t>版本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zh-CN" altLang="en-US"/>
              <a:t>主控模块代码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7426827" y="521031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" y="1390650"/>
            <a:ext cx="4773295" cy="4947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105" y="1417320"/>
            <a:ext cx="5535295" cy="49206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zh-CN" altLang="en-US"/>
              <a:t>网关的整体逻辑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7426827" y="521031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55" y="1776730"/>
            <a:ext cx="10151110" cy="4245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0800" y="511200"/>
            <a:ext cx="2174400" cy="1404000"/>
          </a:xfrm>
        </p:spPr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6" name="序号"/>
          <p:cNvSpPr txBox="1"/>
          <p:nvPr>
            <p:custDataLst>
              <p:tags r:id="rId3"/>
            </p:custDataLst>
          </p:nvPr>
        </p:nvSpPr>
        <p:spPr>
          <a:xfrm>
            <a:off x="756000" y="2268000"/>
            <a:ext cx="1382400" cy="828000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  <a:alpha val="80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7" name="项标题"/>
          <p:cNvSpPr txBox="1"/>
          <p:nvPr>
            <p:custDataLst>
              <p:tags r:id="rId4"/>
            </p:custDataLst>
          </p:nvPr>
        </p:nvSpPr>
        <p:spPr>
          <a:xfrm>
            <a:off x="2192400" y="2290640"/>
            <a:ext cx="4280400" cy="7848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项目背景介绍</a:t>
            </a:r>
          </a:p>
        </p:txBody>
      </p:sp>
      <p:sp>
        <p:nvSpPr>
          <p:cNvPr id="33" name="序号"/>
          <p:cNvSpPr txBox="1"/>
          <p:nvPr>
            <p:custDataLst>
              <p:tags r:id="rId5"/>
            </p:custDataLst>
          </p:nvPr>
        </p:nvSpPr>
        <p:spPr>
          <a:xfrm>
            <a:off x="756000" y="3236587"/>
            <a:ext cx="1382400" cy="828000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  <a:alpha val="80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34" name="项标题"/>
          <p:cNvSpPr txBox="1"/>
          <p:nvPr>
            <p:custDataLst>
              <p:tags r:id="rId6"/>
            </p:custDataLst>
          </p:nvPr>
        </p:nvSpPr>
        <p:spPr>
          <a:xfrm>
            <a:off x="2192400" y="3259227"/>
            <a:ext cx="4280400" cy="7848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方案介绍</a:t>
            </a:r>
          </a:p>
        </p:txBody>
      </p:sp>
      <p:sp>
        <p:nvSpPr>
          <p:cNvPr id="3" name="序号"/>
          <p:cNvSpPr txBox="1"/>
          <p:nvPr>
            <p:custDataLst>
              <p:tags r:id="rId7"/>
            </p:custDataLst>
          </p:nvPr>
        </p:nvSpPr>
        <p:spPr>
          <a:xfrm>
            <a:off x="756000" y="4205174"/>
            <a:ext cx="1382400" cy="828000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  <a:alpha val="80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5" name="项标题"/>
          <p:cNvSpPr txBox="1"/>
          <p:nvPr>
            <p:custDataLst>
              <p:tags r:id="rId8"/>
            </p:custDataLst>
          </p:nvPr>
        </p:nvSpPr>
        <p:spPr>
          <a:xfrm>
            <a:off x="2192400" y="4227814"/>
            <a:ext cx="4280400" cy="7848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代码及功能展示</a:t>
            </a:r>
          </a:p>
        </p:txBody>
      </p:sp>
      <p:sp>
        <p:nvSpPr>
          <p:cNvPr id="9" name="序号"/>
          <p:cNvSpPr txBox="1"/>
          <p:nvPr>
            <p:custDataLst>
              <p:tags r:id="rId9"/>
            </p:custDataLst>
          </p:nvPr>
        </p:nvSpPr>
        <p:spPr>
          <a:xfrm>
            <a:off x="756000" y="5173760"/>
            <a:ext cx="1382400" cy="828000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  <a:alpha val="80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10" name="项标题"/>
          <p:cNvSpPr txBox="1"/>
          <p:nvPr>
            <p:custDataLst>
              <p:tags r:id="rId10"/>
            </p:custDataLst>
          </p:nvPr>
        </p:nvSpPr>
        <p:spPr>
          <a:xfrm>
            <a:off x="2192400" y="5196400"/>
            <a:ext cx="4280400" cy="7848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总结与展望</a:t>
            </a:r>
          </a:p>
        </p:txBody>
      </p:sp>
      <p:sp>
        <p:nvSpPr>
          <p:cNvPr id="2" name="任意多边形: 形状 1"/>
          <p:cNvSpPr/>
          <p:nvPr>
            <p:custDataLst>
              <p:tags r:id="rId11"/>
            </p:custDataLst>
          </p:nvPr>
        </p:nvSpPr>
        <p:spPr>
          <a:xfrm>
            <a:off x="3044662" y="1003894"/>
            <a:ext cx="3777444" cy="536451"/>
          </a:xfrm>
          <a:custGeom>
            <a:avLst/>
            <a:gdLst>
              <a:gd name="connsiteX0" fmla="*/ 703511 w 3777444"/>
              <a:gd name="connsiteY0" fmla="*/ 95771 h 536451"/>
              <a:gd name="connsiteX1" fmla="*/ 601210 w 3777444"/>
              <a:gd name="connsiteY1" fmla="*/ 143991 h 536451"/>
              <a:gd name="connsiteX2" fmla="*/ 563873 w 3777444"/>
              <a:gd name="connsiteY2" fmla="*/ 268895 h 536451"/>
              <a:gd name="connsiteX3" fmla="*/ 600373 w 3777444"/>
              <a:gd name="connsiteY3" fmla="*/ 392627 h 536451"/>
              <a:gd name="connsiteX4" fmla="*/ 700497 w 3777444"/>
              <a:gd name="connsiteY4" fmla="*/ 440680 h 536451"/>
              <a:gd name="connsiteX5" fmla="*/ 801625 w 3777444"/>
              <a:gd name="connsiteY5" fmla="*/ 394636 h 536451"/>
              <a:gd name="connsiteX6" fmla="*/ 837791 w 3777444"/>
              <a:gd name="connsiteY6" fmla="*/ 270904 h 536451"/>
              <a:gd name="connsiteX7" fmla="*/ 802630 w 3777444"/>
              <a:gd name="connsiteY7" fmla="*/ 142819 h 536451"/>
              <a:gd name="connsiteX8" fmla="*/ 703511 w 3777444"/>
              <a:gd name="connsiteY8" fmla="*/ 95771 h 536451"/>
              <a:gd name="connsiteX9" fmla="*/ 2974777 w 3777444"/>
              <a:gd name="connsiteY9" fmla="*/ 8706 h 536451"/>
              <a:gd name="connsiteX10" fmla="*/ 3381301 w 3777444"/>
              <a:gd name="connsiteY10" fmla="*/ 8706 h 536451"/>
              <a:gd name="connsiteX11" fmla="*/ 3381301 w 3777444"/>
              <a:gd name="connsiteY11" fmla="*/ 99119 h 536451"/>
              <a:gd name="connsiteX12" fmla="*/ 3233291 w 3777444"/>
              <a:gd name="connsiteY12" fmla="*/ 99119 h 536451"/>
              <a:gd name="connsiteX13" fmla="*/ 3233291 w 3777444"/>
              <a:gd name="connsiteY13" fmla="*/ 527410 h 536451"/>
              <a:gd name="connsiteX14" fmla="*/ 3122451 w 3777444"/>
              <a:gd name="connsiteY14" fmla="*/ 527410 h 536451"/>
              <a:gd name="connsiteX15" fmla="*/ 3122451 w 3777444"/>
              <a:gd name="connsiteY15" fmla="*/ 99119 h 536451"/>
              <a:gd name="connsiteX16" fmla="*/ 2974777 w 3777444"/>
              <a:gd name="connsiteY16" fmla="*/ 99119 h 536451"/>
              <a:gd name="connsiteX17" fmla="*/ 2442307 w 3777444"/>
              <a:gd name="connsiteY17" fmla="*/ 8706 h 536451"/>
              <a:gd name="connsiteX18" fmla="*/ 2562857 w 3777444"/>
              <a:gd name="connsiteY18" fmla="*/ 8706 h 536451"/>
              <a:gd name="connsiteX19" fmla="*/ 2774491 w 3777444"/>
              <a:gd name="connsiteY19" fmla="*/ 334863 h 536451"/>
              <a:gd name="connsiteX20" fmla="*/ 2800276 w 3777444"/>
              <a:gd name="connsiteY20" fmla="*/ 376051 h 536451"/>
              <a:gd name="connsiteX21" fmla="*/ 2801950 w 3777444"/>
              <a:gd name="connsiteY21" fmla="*/ 376051 h 536451"/>
              <a:gd name="connsiteX22" fmla="*/ 2798601 w 3777444"/>
              <a:gd name="connsiteY22" fmla="*/ 304391 h 536451"/>
              <a:gd name="connsiteX23" fmla="*/ 2798601 w 3777444"/>
              <a:gd name="connsiteY23" fmla="*/ 8706 h 536451"/>
              <a:gd name="connsiteX24" fmla="*/ 2903413 w 3777444"/>
              <a:gd name="connsiteY24" fmla="*/ 8706 h 536451"/>
              <a:gd name="connsiteX25" fmla="*/ 2903413 w 3777444"/>
              <a:gd name="connsiteY25" fmla="*/ 527410 h 536451"/>
              <a:gd name="connsiteX26" fmla="*/ 2790230 w 3777444"/>
              <a:gd name="connsiteY26" fmla="*/ 527410 h 536451"/>
              <a:gd name="connsiteX27" fmla="*/ 2570559 w 3777444"/>
              <a:gd name="connsiteY27" fmla="*/ 191877 h 536451"/>
              <a:gd name="connsiteX28" fmla="*/ 2545779 w 3777444"/>
              <a:gd name="connsiteY28" fmla="*/ 149684 h 536451"/>
              <a:gd name="connsiteX29" fmla="*/ 2544105 w 3777444"/>
              <a:gd name="connsiteY29" fmla="*/ 149684 h 536451"/>
              <a:gd name="connsiteX30" fmla="*/ 2547119 w 3777444"/>
              <a:gd name="connsiteY30" fmla="*/ 232395 h 536451"/>
              <a:gd name="connsiteX31" fmla="*/ 2547119 w 3777444"/>
              <a:gd name="connsiteY31" fmla="*/ 527410 h 536451"/>
              <a:gd name="connsiteX32" fmla="*/ 2442307 w 3777444"/>
              <a:gd name="connsiteY32" fmla="*/ 527410 h 536451"/>
              <a:gd name="connsiteX33" fmla="*/ 2051782 w 3777444"/>
              <a:gd name="connsiteY33" fmla="*/ 8706 h 536451"/>
              <a:gd name="connsiteX34" fmla="*/ 2346796 w 3777444"/>
              <a:gd name="connsiteY34" fmla="*/ 8706 h 536451"/>
              <a:gd name="connsiteX35" fmla="*/ 2346796 w 3777444"/>
              <a:gd name="connsiteY35" fmla="*/ 99119 h 536451"/>
              <a:gd name="connsiteX36" fmla="*/ 2162287 w 3777444"/>
              <a:gd name="connsiteY36" fmla="*/ 99119 h 536451"/>
              <a:gd name="connsiteX37" fmla="*/ 2162287 w 3777444"/>
              <a:gd name="connsiteY37" fmla="*/ 221345 h 536451"/>
              <a:gd name="connsiteX38" fmla="*/ 2333737 w 3777444"/>
              <a:gd name="connsiteY38" fmla="*/ 221345 h 536451"/>
              <a:gd name="connsiteX39" fmla="*/ 2333737 w 3777444"/>
              <a:gd name="connsiteY39" fmla="*/ 311423 h 536451"/>
              <a:gd name="connsiteX40" fmla="*/ 2162287 w 3777444"/>
              <a:gd name="connsiteY40" fmla="*/ 311423 h 536451"/>
              <a:gd name="connsiteX41" fmla="*/ 2162287 w 3777444"/>
              <a:gd name="connsiteY41" fmla="*/ 436997 h 536451"/>
              <a:gd name="connsiteX42" fmla="*/ 2358851 w 3777444"/>
              <a:gd name="connsiteY42" fmla="*/ 436997 h 536451"/>
              <a:gd name="connsiteX43" fmla="*/ 2358851 w 3777444"/>
              <a:gd name="connsiteY43" fmla="*/ 527410 h 536451"/>
              <a:gd name="connsiteX44" fmla="*/ 2051782 w 3777444"/>
              <a:gd name="connsiteY44" fmla="*/ 527410 h 536451"/>
              <a:gd name="connsiteX45" fmla="*/ 1574602 w 3777444"/>
              <a:gd name="connsiteY45" fmla="*/ 8706 h 536451"/>
              <a:gd name="connsiteX46" fmla="*/ 1981126 w 3777444"/>
              <a:gd name="connsiteY46" fmla="*/ 8706 h 536451"/>
              <a:gd name="connsiteX47" fmla="*/ 1981126 w 3777444"/>
              <a:gd name="connsiteY47" fmla="*/ 99119 h 536451"/>
              <a:gd name="connsiteX48" fmla="*/ 1833116 w 3777444"/>
              <a:gd name="connsiteY48" fmla="*/ 99119 h 536451"/>
              <a:gd name="connsiteX49" fmla="*/ 1833116 w 3777444"/>
              <a:gd name="connsiteY49" fmla="*/ 527410 h 536451"/>
              <a:gd name="connsiteX50" fmla="*/ 1722276 w 3777444"/>
              <a:gd name="connsiteY50" fmla="*/ 527410 h 536451"/>
              <a:gd name="connsiteX51" fmla="*/ 1722276 w 3777444"/>
              <a:gd name="connsiteY51" fmla="*/ 99119 h 536451"/>
              <a:gd name="connsiteX52" fmla="*/ 1574602 w 3777444"/>
              <a:gd name="connsiteY52" fmla="*/ 99119 h 536451"/>
              <a:gd name="connsiteX53" fmla="*/ 1042132 w 3777444"/>
              <a:gd name="connsiteY53" fmla="*/ 8706 h 536451"/>
              <a:gd name="connsiteX54" fmla="*/ 1162683 w 3777444"/>
              <a:gd name="connsiteY54" fmla="*/ 8706 h 536451"/>
              <a:gd name="connsiteX55" fmla="*/ 1374316 w 3777444"/>
              <a:gd name="connsiteY55" fmla="*/ 334863 h 536451"/>
              <a:gd name="connsiteX56" fmla="*/ 1400101 w 3777444"/>
              <a:gd name="connsiteY56" fmla="*/ 376051 h 536451"/>
              <a:gd name="connsiteX57" fmla="*/ 1401775 w 3777444"/>
              <a:gd name="connsiteY57" fmla="*/ 376051 h 536451"/>
              <a:gd name="connsiteX58" fmla="*/ 1398426 w 3777444"/>
              <a:gd name="connsiteY58" fmla="*/ 304391 h 536451"/>
              <a:gd name="connsiteX59" fmla="*/ 1398426 w 3777444"/>
              <a:gd name="connsiteY59" fmla="*/ 8706 h 536451"/>
              <a:gd name="connsiteX60" fmla="*/ 1503239 w 3777444"/>
              <a:gd name="connsiteY60" fmla="*/ 8706 h 536451"/>
              <a:gd name="connsiteX61" fmla="*/ 1503239 w 3777444"/>
              <a:gd name="connsiteY61" fmla="*/ 527410 h 536451"/>
              <a:gd name="connsiteX62" fmla="*/ 1390055 w 3777444"/>
              <a:gd name="connsiteY62" fmla="*/ 527410 h 536451"/>
              <a:gd name="connsiteX63" fmla="*/ 1170384 w 3777444"/>
              <a:gd name="connsiteY63" fmla="*/ 191877 h 536451"/>
              <a:gd name="connsiteX64" fmla="*/ 1145605 w 3777444"/>
              <a:gd name="connsiteY64" fmla="*/ 149684 h 536451"/>
              <a:gd name="connsiteX65" fmla="*/ 1143930 w 3777444"/>
              <a:gd name="connsiteY65" fmla="*/ 149684 h 536451"/>
              <a:gd name="connsiteX66" fmla="*/ 1146944 w 3777444"/>
              <a:gd name="connsiteY66" fmla="*/ 232395 h 536451"/>
              <a:gd name="connsiteX67" fmla="*/ 1146944 w 3777444"/>
              <a:gd name="connsiteY67" fmla="*/ 527410 h 536451"/>
              <a:gd name="connsiteX68" fmla="*/ 1042132 w 3777444"/>
              <a:gd name="connsiteY68" fmla="*/ 527410 h 536451"/>
              <a:gd name="connsiteX69" fmla="*/ 3627090 w 3777444"/>
              <a:gd name="connsiteY69" fmla="*/ 0 h 536451"/>
              <a:gd name="connsiteX70" fmla="*/ 3754673 w 3777444"/>
              <a:gd name="connsiteY70" fmla="*/ 19757 h 536451"/>
              <a:gd name="connsiteX71" fmla="*/ 3754673 w 3777444"/>
              <a:gd name="connsiteY71" fmla="*/ 123564 h 536451"/>
              <a:gd name="connsiteX72" fmla="*/ 3632448 w 3777444"/>
              <a:gd name="connsiteY72" fmla="*/ 88069 h 536451"/>
              <a:gd name="connsiteX73" fmla="*/ 3567150 w 3777444"/>
              <a:gd name="connsiteY73" fmla="*/ 102970 h 536451"/>
              <a:gd name="connsiteX74" fmla="*/ 3542705 w 3777444"/>
              <a:gd name="connsiteY74" fmla="*/ 142987 h 536451"/>
              <a:gd name="connsiteX75" fmla="*/ 3559448 w 3777444"/>
              <a:gd name="connsiteY75" fmla="*/ 179989 h 536451"/>
              <a:gd name="connsiteX76" fmla="*/ 3642159 w 3777444"/>
              <a:gd name="connsiteY76" fmla="*/ 225698 h 536451"/>
              <a:gd name="connsiteX77" fmla="*/ 3748478 w 3777444"/>
              <a:gd name="connsiteY77" fmla="*/ 295684 h 536451"/>
              <a:gd name="connsiteX78" fmla="*/ 3777444 w 3777444"/>
              <a:gd name="connsiteY78" fmla="*/ 383418 h 536451"/>
              <a:gd name="connsiteX79" fmla="*/ 3724535 w 3777444"/>
              <a:gd name="connsiteY79" fmla="*/ 497272 h 536451"/>
              <a:gd name="connsiteX80" fmla="*/ 3574182 w 3777444"/>
              <a:gd name="connsiteY80" fmla="*/ 536451 h 536451"/>
              <a:gd name="connsiteX81" fmla="*/ 3428181 w 3777444"/>
              <a:gd name="connsiteY81" fmla="*/ 507653 h 536451"/>
              <a:gd name="connsiteX82" fmla="*/ 3428181 w 3777444"/>
              <a:gd name="connsiteY82" fmla="*/ 396813 h 536451"/>
              <a:gd name="connsiteX83" fmla="*/ 3570498 w 3777444"/>
              <a:gd name="connsiteY83" fmla="*/ 448717 h 536451"/>
              <a:gd name="connsiteX84" fmla="*/ 3638476 w 3777444"/>
              <a:gd name="connsiteY84" fmla="*/ 433146 h 536451"/>
              <a:gd name="connsiteX85" fmla="*/ 3661246 w 3777444"/>
              <a:gd name="connsiteY85" fmla="*/ 393129 h 536451"/>
              <a:gd name="connsiteX86" fmla="*/ 3643164 w 3777444"/>
              <a:gd name="connsiteY86" fmla="*/ 353281 h 536451"/>
              <a:gd name="connsiteX87" fmla="*/ 3547728 w 3777444"/>
              <a:gd name="connsiteY87" fmla="*/ 302381 h 536451"/>
              <a:gd name="connsiteX88" fmla="*/ 3426172 w 3777444"/>
              <a:gd name="connsiteY88" fmla="*/ 152363 h 536451"/>
              <a:gd name="connsiteX89" fmla="*/ 3481257 w 3777444"/>
              <a:gd name="connsiteY89" fmla="*/ 40016 h 536451"/>
              <a:gd name="connsiteX90" fmla="*/ 3627090 w 3777444"/>
              <a:gd name="connsiteY90" fmla="*/ 0 h 536451"/>
              <a:gd name="connsiteX91" fmla="*/ 706859 w 3777444"/>
              <a:gd name="connsiteY91" fmla="*/ 0 h 536451"/>
              <a:gd name="connsiteX92" fmla="*/ 885844 w 3777444"/>
              <a:gd name="connsiteY92" fmla="*/ 74005 h 536451"/>
              <a:gd name="connsiteX93" fmla="*/ 953653 w 3777444"/>
              <a:gd name="connsiteY93" fmla="*/ 264207 h 536451"/>
              <a:gd name="connsiteX94" fmla="*/ 883165 w 3777444"/>
              <a:gd name="connsiteY94" fmla="*/ 460939 h 536451"/>
              <a:gd name="connsiteX95" fmla="*/ 698488 w 3777444"/>
              <a:gd name="connsiteY95" fmla="*/ 536451 h 536451"/>
              <a:gd name="connsiteX96" fmla="*/ 517327 w 3777444"/>
              <a:gd name="connsiteY96" fmla="*/ 463283 h 536451"/>
              <a:gd name="connsiteX97" fmla="*/ 447675 w 3777444"/>
              <a:gd name="connsiteY97" fmla="*/ 274923 h 536451"/>
              <a:gd name="connsiteX98" fmla="*/ 518833 w 3777444"/>
              <a:gd name="connsiteY98" fmla="*/ 76516 h 536451"/>
              <a:gd name="connsiteX99" fmla="*/ 706859 w 3777444"/>
              <a:gd name="connsiteY99" fmla="*/ 0 h 536451"/>
              <a:gd name="connsiteX100" fmla="*/ 275258 w 3777444"/>
              <a:gd name="connsiteY100" fmla="*/ 0 h 536451"/>
              <a:gd name="connsiteX101" fmla="*/ 402506 w 3777444"/>
              <a:gd name="connsiteY101" fmla="*/ 19757 h 536451"/>
              <a:gd name="connsiteX102" fmla="*/ 402506 w 3777444"/>
              <a:gd name="connsiteY102" fmla="*/ 126578 h 536451"/>
              <a:gd name="connsiteX103" fmla="*/ 283294 w 3777444"/>
              <a:gd name="connsiteY103" fmla="*/ 95771 h 536451"/>
              <a:gd name="connsiteX104" fmla="*/ 161739 w 3777444"/>
              <a:gd name="connsiteY104" fmla="*/ 144326 h 536451"/>
              <a:gd name="connsiteX105" fmla="*/ 116198 w 3777444"/>
              <a:gd name="connsiteY105" fmla="*/ 271239 h 536451"/>
              <a:gd name="connsiteX106" fmla="*/ 159395 w 3777444"/>
              <a:gd name="connsiteY106" fmla="*/ 394134 h 536451"/>
              <a:gd name="connsiteX107" fmla="*/ 276262 w 3777444"/>
              <a:gd name="connsiteY107" fmla="*/ 440680 h 536451"/>
              <a:gd name="connsiteX108" fmla="*/ 402506 w 3777444"/>
              <a:gd name="connsiteY108" fmla="*/ 407194 h 536451"/>
              <a:gd name="connsiteX109" fmla="*/ 402506 w 3777444"/>
              <a:gd name="connsiteY109" fmla="*/ 508657 h 536451"/>
              <a:gd name="connsiteX110" fmla="*/ 254831 w 3777444"/>
              <a:gd name="connsiteY110" fmla="*/ 536451 h 536451"/>
              <a:gd name="connsiteX111" fmla="*/ 68814 w 3777444"/>
              <a:gd name="connsiteY111" fmla="*/ 466297 h 536451"/>
              <a:gd name="connsiteX112" fmla="*/ 0 w 3777444"/>
              <a:gd name="connsiteY112" fmla="*/ 279276 h 536451"/>
              <a:gd name="connsiteX113" fmla="*/ 76851 w 3777444"/>
              <a:gd name="connsiteY113" fmla="*/ 78190 h 536451"/>
              <a:gd name="connsiteX114" fmla="*/ 275258 w 3777444"/>
              <a:gd name="connsiteY114" fmla="*/ 0 h 5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777444" h="536451">
                <a:moveTo>
                  <a:pt x="703511" y="95771"/>
                </a:moveTo>
                <a:cubicBezTo>
                  <a:pt x="660202" y="95771"/>
                  <a:pt x="626101" y="111844"/>
                  <a:pt x="601210" y="143991"/>
                </a:cubicBezTo>
                <a:cubicBezTo>
                  <a:pt x="576318" y="176138"/>
                  <a:pt x="563873" y="217773"/>
                  <a:pt x="563873" y="268895"/>
                </a:cubicBezTo>
                <a:cubicBezTo>
                  <a:pt x="563873" y="319348"/>
                  <a:pt x="576039" y="360592"/>
                  <a:pt x="600373" y="392627"/>
                </a:cubicBezTo>
                <a:cubicBezTo>
                  <a:pt x="624706" y="424662"/>
                  <a:pt x="658081" y="440680"/>
                  <a:pt x="700497" y="440680"/>
                </a:cubicBezTo>
                <a:cubicBezTo>
                  <a:pt x="743806" y="440680"/>
                  <a:pt x="777515" y="425332"/>
                  <a:pt x="801625" y="394636"/>
                </a:cubicBezTo>
                <a:cubicBezTo>
                  <a:pt x="825736" y="363941"/>
                  <a:pt x="837791" y="322697"/>
                  <a:pt x="837791" y="270904"/>
                </a:cubicBezTo>
                <a:cubicBezTo>
                  <a:pt x="837791" y="216880"/>
                  <a:pt x="826071" y="174185"/>
                  <a:pt x="802630" y="142819"/>
                </a:cubicBezTo>
                <a:cubicBezTo>
                  <a:pt x="779190" y="111454"/>
                  <a:pt x="746150" y="95771"/>
                  <a:pt x="703511" y="95771"/>
                </a:cubicBezTo>
                <a:close/>
                <a:moveTo>
                  <a:pt x="2974777" y="8706"/>
                </a:moveTo>
                <a:lnTo>
                  <a:pt x="3381301" y="8706"/>
                </a:lnTo>
                <a:lnTo>
                  <a:pt x="3381301" y="99119"/>
                </a:lnTo>
                <a:lnTo>
                  <a:pt x="3233291" y="99119"/>
                </a:lnTo>
                <a:lnTo>
                  <a:pt x="3233291" y="527410"/>
                </a:lnTo>
                <a:lnTo>
                  <a:pt x="3122451" y="527410"/>
                </a:lnTo>
                <a:lnTo>
                  <a:pt x="3122451" y="99119"/>
                </a:lnTo>
                <a:lnTo>
                  <a:pt x="2974777" y="99119"/>
                </a:lnTo>
                <a:close/>
                <a:moveTo>
                  <a:pt x="2442307" y="8706"/>
                </a:moveTo>
                <a:lnTo>
                  <a:pt x="2562857" y="8706"/>
                </a:lnTo>
                <a:lnTo>
                  <a:pt x="2774491" y="334863"/>
                </a:lnTo>
                <a:cubicBezTo>
                  <a:pt x="2788555" y="356518"/>
                  <a:pt x="2797150" y="370247"/>
                  <a:pt x="2800276" y="376051"/>
                </a:cubicBezTo>
                <a:lnTo>
                  <a:pt x="2801950" y="376051"/>
                </a:lnTo>
                <a:cubicBezTo>
                  <a:pt x="2799717" y="363550"/>
                  <a:pt x="2798601" y="339663"/>
                  <a:pt x="2798601" y="304391"/>
                </a:cubicBezTo>
                <a:lnTo>
                  <a:pt x="2798601" y="8706"/>
                </a:lnTo>
                <a:lnTo>
                  <a:pt x="2903413" y="8706"/>
                </a:lnTo>
                <a:lnTo>
                  <a:pt x="2903413" y="527410"/>
                </a:lnTo>
                <a:lnTo>
                  <a:pt x="2790230" y="527410"/>
                </a:lnTo>
                <a:lnTo>
                  <a:pt x="2570559" y="191877"/>
                </a:lnTo>
                <a:cubicBezTo>
                  <a:pt x="2559174" y="174464"/>
                  <a:pt x="2550914" y="160399"/>
                  <a:pt x="2545779" y="149684"/>
                </a:cubicBezTo>
                <a:lnTo>
                  <a:pt x="2544105" y="149684"/>
                </a:lnTo>
                <a:cubicBezTo>
                  <a:pt x="2546114" y="167543"/>
                  <a:pt x="2547119" y="195114"/>
                  <a:pt x="2547119" y="232395"/>
                </a:cubicBezTo>
                <a:lnTo>
                  <a:pt x="2547119" y="527410"/>
                </a:lnTo>
                <a:lnTo>
                  <a:pt x="2442307" y="527410"/>
                </a:lnTo>
                <a:close/>
                <a:moveTo>
                  <a:pt x="2051782" y="8706"/>
                </a:moveTo>
                <a:lnTo>
                  <a:pt x="2346796" y="8706"/>
                </a:lnTo>
                <a:lnTo>
                  <a:pt x="2346796" y="99119"/>
                </a:lnTo>
                <a:lnTo>
                  <a:pt x="2162287" y="99119"/>
                </a:lnTo>
                <a:lnTo>
                  <a:pt x="2162287" y="221345"/>
                </a:lnTo>
                <a:lnTo>
                  <a:pt x="2333737" y="221345"/>
                </a:lnTo>
                <a:lnTo>
                  <a:pt x="2333737" y="311423"/>
                </a:lnTo>
                <a:lnTo>
                  <a:pt x="2162287" y="311423"/>
                </a:lnTo>
                <a:lnTo>
                  <a:pt x="2162287" y="436997"/>
                </a:lnTo>
                <a:lnTo>
                  <a:pt x="2358851" y="436997"/>
                </a:lnTo>
                <a:lnTo>
                  <a:pt x="2358851" y="527410"/>
                </a:lnTo>
                <a:lnTo>
                  <a:pt x="2051782" y="527410"/>
                </a:lnTo>
                <a:close/>
                <a:moveTo>
                  <a:pt x="1574602" y="8706"/>
                </a:moveTo>
                <a:lnTo>
                  <a:pt x="1981126" y="8706"/>
                </a:lnTo>
                <a:lnTo>
                  <a:pt x="1981126" y="99119"/>
                </a:lnTo>
                <a:lnTo>
                  <a:pt x="1833116" y="99119"/>
                </a:lnTo>
                <a:lnTo>
                  <a:pt x="1833116" y="527410"/>
                </a:lnTo>
                <a:lnTo>
                  <a:pt x="1722276" y="527410"/>
                </a:lnTo>
                <a:lnTo>
                  <a:pt x="1722276" y="99119"/>
                </a:lnTo>
                <a:lnTo>
                  <a:pt x="1574602" y="99119"/>
                </a:lnTo>
                <a:close/>
                <a:moveTo>
                  <a:pt x="1042132" y="8706"/>
                </a:moveTo>
                <a:lnTo>
                  <a:pt x="1162683" y="8706"/>
                </a:lnTo>
                <a:lnTo>
                  <a:pt x="1374316" y="334863"/>
                </a:lnTo>
                <a:cubicBezTo>
                  <a:pt x="1388380" y="356518"/>
                  <a:pt x="1396975" y="370247"/>
                  <a:pt x="1400101" y="376051"/>
                </a:cubicBezTo>
                <a:lnTo>
                  <a:pt x="1401775" y="376051"/>
                </a:lnTo>
                <a:cubicBezTo>
                  <a:pt x="1399543" y="363550"/>
                  <a:pt x="1398426" y="339663"/>
                  <a:pt x="1398426" y="304391"/>
                </a:cubicBezTo>
                <a:lnTo>
                  <a:pt x="1398426" y="8706"/>
                </a:lnTo>
                <a:lnTo>
                  <a:pt x="1503239" y="8706"/>
                </a:lnTo>
                <a:lnTo>
                  <a:pt x="1503239" y="527410"/>
                </a:lnTo>
                <a:lnTo>
                  <a:pt x="1390055" y="527410"/>
                </a:lnTo>
                <a:lnTo>
                  <a:pt x="1170384" y="191877"/>
                </a:lnTo>
                <a:cubicBezTo>
                  <a:pt x="1158999" y="174464"/>
                  <a:pt x="1150739" y="160399"/>
                  <a:pt x="1145605" y="149684"/>
                </a:cubicBezTo>
                <a:lnTo>
                  <a:pt x="1143930" y="149684"/>
                </a:lnTo>
                <a:cubicBezTo>
                  <a:pt x="1145939" y="167543"/>
                  <a:pt x="1146944" y="195114"/>
                  <a:pt x="1146944" y="232395"/>
                </a:cubicBezTo>
                <a:lnTo>
                  <a:pt x="1146944" y="527410"/>
                </a:lnTo>
                <a:lnTo>
                  <a:pt x="1042132" y="527410"/>
                </a:lnTo>
                <a:close/>
                <a:moveTo>
                  <a:pt x="3627090" y="0"/>
                </a:moveTo>
                <a:cubicBezTo>
                  <a:pt x="3677766" y="0"/>
                  <a:pt x="3720294" y="6586"/>
                  <a:pt x="3754673" y="19757"/>
                </a:cubicBezTo>
                <a:lnTo>
                  <a:pt x="3754673" y="123564"/>
                </a:lnTo>
                <a:cubicBezTo>
                  <a:pt x="3719847" y="99901"/>
                  <a:pt x="3679106" y="88069"/>
                  <a:pt x="3632448" y="88069"/>
                </a:cubicBezTo>
                <a:cubicBezTo>
                  <a:pt x="3605212" y="88069"/>
                  <a:pt x="3583446" y="93036"/>
                  <a:pt x="3567150" y="102970"/>
                </a:cubicBezTo>
                <a:cubicBezTo>
                  <a:pt x="3550853" y="112905"/>
                  <a:pt x="3542705" y="126243"/>
                  <a:pt x="3542705" y="142987"/>
                </a:cubicBezTo>
                <a:cubicBezTo>
                  <a:pt x="3542705" y="156381"/>
                  <a:pt x="3548286" y="168715"/>
                  <a:pt x="3559448" y="179989"/>
                </a:cubicBezTo>
                <a:cubicBezTo>
                  <a:pt x="3570610" y="191263"/>
                  <a:pt x="3598180" y="206499"/>
                  <a:pt x="3642159" y="225698"/>
                </a:cubicBezTo>
                <a:cubicBezTo>
                  <a:pt x="3693728" y="247799"/>
                  <a:pt x="3729168" y="271128"/>
                  <a:pt x="3748478" y="295684"/>
                </a:cubicBezTo>
                <a:cubicBezTo>
                  <a:pt x="3767789" y="320241"/>
                  <a:pt x="3777444" y="349486"/>
                  <a:pt x="3777444" y="383418"/>
                </a:cubicBezTo>
                <a:cubicBezTo>
                  <a:pt x="3777444" y="433201"/>
                  <a:pt x="3759808" y="471153"/>
                  <a:pt x="3724535" y="497272"/>
                </a:cubicBezTo>
                <a:cubicBezTo>
                  <a:pt x="3689263" y="523391"/>
                  <a:pt x="3639145" y="536451"/>
                  <a:pt x="3574182" y="536451"/>
                </a:cubicBezTo>
                <a:cubicBezTo>
                  <a:pt x="3514799" y="536451"/>
                  <a:pt x="3466133" y="526851"/>
                  <a:pt x="3428181" y="507653"/>
                </a:cubicBezTo>
                <a:lnTo>
                  <a:pt x="3428181" y="396813"/>
                </a:lnTo>
                <a:cubicBezTo>
                  <a:pt x="3469928" y="431415"/>
                  <a:pt x="3517367" y="448717"/>
                  <a:pt x="3570498" y="448717"/>
                </a:cubicBezTo>
                <a:cubicBezTo>
                  <a:pt x="3600636" y="448717"/>
                  <a:pt x="3623295" y="443526"/>
                  <a:pt x="3638476" y="433146"/>
                </a:cubicBezTo>
                <a:cubicBezTo>
                  <a:pt x="3653656" y="422765"/>
                  <a:pt x="3661246" y="409426"/>
                  <a:pt x="3661246" y="393129"/>
                </a:cubicBezTo>
                <a:cubicBezTo>
                  <a:pt x="3661246" y="379065"/>
                  <a:pt x="3655219" y="365782"/>
                  <a:pt x="3643164" y="353281"/>
                </a:cubicBezTo>
                <a:cubicBezTo>
                  <a:pt x="3631109" y="340779"/>
                  <a:pt x="3599297" y="323813"/>
                  <a:pt x="3547728" y="302381"/>
                </a:cubicBezTo>
                <a:cubicBezTo>
                  <a:pt x="3466691" y="268002"/>
                  <a:pt x="3426172" y="217996"/>
                  <a:pt x="3426172" y="152363"/>
                </a:cubicBezTo>
                <a:cubicBezTo>
                  <a:pt x="3426172" y="104142"/>
                  <a:pt x="3444534" y="66694"/>
                  <a:pt x="3481257" y="40016"/>
                </a:cubicBezTo>
                <a:cubicBezTo>
                  <a:pt x="3517981" y="13339"/>
                  <a:pt x="3566592" y="0"/>
                  <a:pt x="3627090" y="0"/>
                </a:cubicBezTo>
                <a:close/>
                <a:moveTo>
                  <a:pt x="706859" y="0"/>
                </a:moveTo>
                <a:cubicBezTo>
                  <a:pt x="780976" y="0"/>
                  <a:pt x="840637" y="24668"/>
                  <a:pt x="885844" y="74005"/>
                </a:cubicBezTo>
                <a:cubicBezTo>
                  <a:pt x="931050" y="123341"/>
                  <a:pt x="953653" y="186742"/>
                  <a:pt x="953653" y="264207"/>
                </a:cubicBezTo>
                <a:cubicBezTo>
                  <a:pt x="953653" y="345021"/>
                  <a:pt x="930157" y="410598"/>
                  <a:pt x="883165" y="460939"/>
                </a:cubicBezTo>
                <a:cubicBezTo>
                  <a:pt x="836172" y="511280"/>
                  <a:pt x="774613" y="536451"/>
                  <a:pt x="698488" y="536451"/>
                </a:cubicBezTo>
                <a:cubicBezTo>
                  <a:pt x="624148" y="536451"/>
                  <a:pt x="563761" y="512062"/>
                  <a:pt x="517327" y="463283"/>
                </a:cubicBezTo>
                <a:cubicBezTo>
                  <a:pt x="470892" y="414505"/>
                  <a:pt x="447675" y="351718"/>
                  <a:pt x="447675" y="274923"/>
                </a:cubicBezTo>
                <a:cubicBezTo>
                  <a:pt x="447675" y="193663"/>
                  <a:pt x="471394" y="127527"/>
                  <a:pt x="518833" y="76516"/>
                </a:cubicBezTo>
                <a:cubicBezTo>
                  <a:pt x="566272" y="25505"/>
                  <a:pt x="628948" y="0"/>
                  <a:pt x="706859" y="0"/>
                </a:cubicBezTo>
                <a:close/>
                <a:moveTo>
                  <a:pt x="275258" y="0"/>
                </a:moveTo>
                <a:cubicBezTo>
                  <a:pt x="325934" y="0"/>
                  <a:pt x="368350" y="6586"/>
                  <a:pt x="402506" y="19757"/>
                </a:cubicBezTo>
                <a:lnTo>
                  <a:pt x="402506" y="126578"/>
                </a:lnTo>
                <a:cubicBezTo>
                  <a:pt x="367457" y="106040"/>
                  <a:pt x="327720" y="95771"/>
                  <a:pt x="283294" y="95771"/>
                </a:cubicBezTo>
                <a:cubicBezTo>
                  <a:pt x="232618" y="95771"/>
                  <a:pt x="192100" y="111956"/>
                  <a:pt x="161739" y="144326"/>
                </a:cubicBezTo>
                <a:cubicBezTo>
                  <a:pt x="131378" y="176696"/>
                  <a:pt x="116198" y="219001"/>
                  <a:pt x="116198" y="271239"/>
                </a:cubicBezTo>
                <a:cubicBezTo>
                  <a:pt x="116198" y="322138"/>
                  <a:pt x="130597" y="363103"/>
                  <a:pt x="159395" y="394134"/>
                </a:cubicBezTo>
                <a:cubicBezTo>
                  <a:pt x="188193" y="425165"/>
                  <a:pt x="227149" y="440680"/>
                  <a:pt x="276262" y="440680"/>
                </a:cubicBezTo>
                <a:cubicBezTo>
                  <a:pt x="322473" y="440680"/>
                  <a:pt x="364554" y="429518"/>
                  <a:pt x="402506" y="407194"/>
                </a:cubicBezTo>
                <a:lnTo>
                  <a:pt x="402506" y="508657"/>
                </a:lnTo>
                <a:cubicBezTo>
                  <a:pt x="364778" y="527186"/>
                  <a:pt x="315553" y="536451"/>
                  <a:pt x="254831" y="536451"/>
                </a:cubicBezTo>
                <a:cubicBezTo>
                  <a:pt x="176696" y="536451"/>
                  <a:pt x="114691" y="513066"/>
                  <a:pt x="68814" y="466297"/>
                </a:cubicBezTo>
                <a:cubicBezTo>
                  <a:pt x="22938" y="419528"/>
                  <a:pt x="0" y="357187"/>
                  <a:pt x="0" y="279276"/>
                </a:cubicBezTo>
                <a:cubicBezTo>
                  <a:pt x="0" y="197346"/>
                  <a:pt x="25617" y="130318"/>
                  <a:pt x="76851" y="78190"/>
                </a:cubicBezTo>
                <a:cubicBezTo>
                  <a:pt x="128085" y="26063"/>
                  <a:pt x="194221" y="0"/>
                  <a:pt x="275258" y="0"/>
                </a:cubicBezTo>
                <a:close/>
              </a:path>
            </a:pathLst>
          </a:custGeom>
          <a:noFill/>
          <a:ln w="15875">
            <a:solidFill>
              <a:schemeClr val="accent1">
                <a:alpha val="70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00" b="1">
              <a:ln w="15875">
                <a:solidFill>
                  <a:schemeClr val="tx1">
                    <a:alpha val="25000"/>
                  </a:schemeClr>
                </a:solidFill>
              </a:ln>
              <a:noFill/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zh-CN" altLang="en-US"/>
              <a:t>星闪客户端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7426827" y="521031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05" y="1964690"/>
            <a:ext cx="6275705" cy="1464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190" y="3482340"/>
            <a:ext cx="8197215" cy="3265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4855" y="3980180"/>
            <a:ext cx="3717290" cy="22694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5900" y="1376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代码采用官方</a:t>
            </a:r>
            <a:r>
              <a:rPr lang="en-US" altLang="zh-CN"/>
              <a:t>20241022</a:t>
            </a:r>
            <a:r>
              <a:rPr lang="zh-CN" altLang="en-US"/>
              <a:t>版本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zh-CN" altLang="en-US" dirty="0"/>
              <a:t>星闪网关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7426827" y="521031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1771015"/>
            <a:ext cx="5738495" cy="422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955" y="1588770"/>
            <a:ext cx="6351270" cy="4702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zh-CN" altLang="en-US"/>
              <a:t>物联网云平台产品模型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7426827" y="521031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" y="1299210"/>
            <a:ext cx="8345170" cy="4770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页面截图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8192914" y="338002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673" t="2066" r="24471" b="2170"/>
          <a:stretch/>
        </p:blipFill>
        <p:spPr>
          <a:xfrm>
            <a:off x="695960" y="1654767"/>
            <a:ext cx="2175512" cy="43810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rcRect l="3156" t="2672" r="23475" b="3477"/>
          <a:stretch/>
        </p:blipFill>
        <p:spPr>
          <a:xfrm>
            <a:off x="2871472" y="1654768"/>
            <a:ext cx="2175512" cy="43810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rcRect l="3950" t="2508" r="25879" b="2700"/>
          <a:stretch/>
        </p:blipFill>
        <p:spPr>
          <a:xfrm>
            <a:off x="5046984" y="1654768"/>
            <a:ext cx="2059572" cy="43810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rcRect l="4164" t="1747" r="27284" b="2933"/>
          <a:stretch/>
        </p:blipFill>
        <p:spPr>
          <a:xfrm>
            <a:off x="7106555" y="1654767"/>
            <a:ext cx="2001369" cy="43810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rcRect t="2388" r="23979" b="3069"/>
          <a:stretch/>
        </p:blipFill>
        <p:spPr>
          <a:xfrm>
            <a:off x="9107924" y="1654765"/>
            <a:ext cx="2237687" cy="438107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lIns="0" tIns="0" rIns="0" bIns="0"/>
          <a:lstStyle/>
          <a:p>
            <a:pPr algn="l"/>
            <a:r>
              <a:rPr lang="zh-CN" altLang="en-US"/>
              <a:t>云端数据展示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" y="1943735"/>
            <a:ext cx="11374120" cy="3514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33477" y="3106297"/>
            <a:ext cx="7725045" cy="1159200"/>
          </a:xfrm>
        </p:spPr>
        <p:txBody>
          <a:bodyPr/>
          <a:lstStyle/>
          <a:p>
            <a:r>
              <a:rPr lang="zh-CN" altLang="en-US"/>
              <a:t>总结与展望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3513000" y="1376507"/>
            <a:ext cx="5166000" cy="1602000"/>
          </a:xfrm>
        </p:spPr>
        <p:txBody>
          <a:bodyPr/>
          <a:lstStyle/>
          <a:p>
            <a:r>
              <a:rPr lang="en-US" altLang="zh-CN"/>
              <a:t>PART FOUR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G-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 lIns="90000" tIns="46800" rIns="90000" bIns="0">
            <a:norm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产品落地可能性</a:t>
            </a:r>
          </a:p>
        </p:txBody>
      </p: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721762" y="1457680"/>
            <a:ext cx="10770075" cy="2113044"/>
          </a:xfrm>
          <a:prstGeom prst="roundRect">
            <a:avLst>
              <a:gd name="adj" fmla="val 108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203200" dist="762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正文"/>
          <p:cNvSpPr txBox="1"/>
          <p:nvPr>
            <p:custDataLst>
              <p:tags r:id="rId4"/>
            </p:custDataLst>
          </p:nvPr>
        </p:nvSpPr>
        <p:spPr>
          <a:xfrm>
            <a:off x="3824683" y="1735781"/>
            <a:ext cx="7277599" cy="1556584"/>
          </a:xfrm>
          <a:prstGeom prst="rect">
            <a:avLst/>
          </a:prstGeom>
          <a:noFill/>
        </p:spPr>
        <p:txBody>
          <a:bodyPr wrap="square" lIns="0" tIns="0" rIns="0" bIns="72000" rtlCol="0" anchor="ctr" anchorCtr="0">
            <a:normAutofit/>
          </a:bodyPr>
          <a:lstStyle>
            <a:defPPr>
              <a:defRPr lang="zh-CN"/>
            </a:defPPr>
            <a:lvl1pPr indent="0" algn="just" fontAlgn="auto">
              <a:lnSpc>
                <a:spcPct val="130000"/>
              </a:lnSpc>
              <a:spcAft>
                <a:spcPts val="10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</a:defRPr>
            </a:lvl1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200" spc="130" dirty="0">
                <a:solidFill>
                  <a:srgbClr val="404040"/>
                </a:solidFill>
                <a:effectLst/>
                <a:latin typeface="+mn-ea"/>
                <a:cs typeface="mn-cs"/>
              </a:rPr>
              <a:t>1. 共享厕位模式,可以提高空间使用率,将更多空间产生更大的商业价值。</a:t>
            </a: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200" spc="130" dirty="0">
                <a:solidFill>
                  <a:srgbClr val="404040"/>
                </a:solidFill>
                <a:effectLst/>
                <a:latin typeface="+mn-ea"/>
                <a:cs typeface="mn-cs"/>
              </a:rPr>
              <a:t>2. 可以减少顾客等待时间,间接增加购物、游玩、消费的时间。</a:t>
            </a:r>
          </a:p>
        </p:txBody>
      </p:sp>
      <p:sp>
        <p:nvSpPr>
          <p:cNvPr id="10" name="矩形: 圆角 9"/>
          <p:cNvSpPr/>
          <p:nvPr>
            <p:custDataLst>
              <p:tags r:id="rId5"/>
            </p:custDataLst>
          </p:nvPr>
        </p:nvSpPr>
        <p:spPr>
          <a:xfrm>
            <a:off x="721762" y="1454505"/>
            <a:ext cx="2711350" cy="2119259"/>
          </a:xfrm>
          <a:prstGeom prst="roundRect">
            <a:avLst>
              <a:gd name="adj" fmla="val 10881"/>
            </a:avLst>
          </a:prstGeom>
          <a:gradFill flip="none" rotWithShape="1">
            <a:gsLst>
              <a:gs pos="6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对于商场,景点等人流大场所:</a:t>
            </a:r>
          </a:p>
        </p:txBody>
      </p:sp>
      <p:sp>
        <p:nvSpPr>
          <p:cNvPr id="13" name="矩形: 圆角 12"/>
          <p:cNvSpPr/>
          <p:nvPr>
            <p:custDataLst>
              <p:tags r:id="rId6"/>
            </p:custDataLst>
          </p:nvPr>
        </p:nvSpPr>
        <p:spPr>
          <a:xfrm>
            <a:off x="721762" y="3915508"/>
            <a:ext cx="10770075" cy="2113044"/>
          </a:xfrm>
          <a:prstGeom prst="roundRect">
            <a:avLst>
              <a:gd name="adj" fmla="val 108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203200" dist="762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正文"/>
          <p:cNvSpPr txBox="1"/>
          <p:nvPr>
            <p:custDataLst>
              <p:tags r:id="rId7"/>
            </p:custDataLst>
          </p:nvPr>
        </p:nvSpPr>
        <p:spPr>
          <a:xfrm>
            <a:off x="3824683" y="4194244"/>
            <a:ext cx="7277599" cy="1556584"/>
          </a:xfrm>
          <a:prstGeom prst="rect">
            <a:avLst/>
          </a:prstGeom>
          <a:noFill/>
        </p:spPr>
        <p:txBody>
          <a:bodyPr wrap="square" lIns="0" tIns="0" rIns="0" bIns="72000" rtlCol="0" anchor="ctr" anchorCtr="0">
            <a:normAutofit/>
          </a:bodyPr>
          <a:lstStyle>
            <a:defPPr>
              <a:defRPr lang="zh-CN"/>
            </a:defPPr>
            <a:lvl1pPr indent="0" algn="just" fontAlgn="auto">
              <a:lnSpc>
                <a:spcPct val="130000"/>
              </a:lnSpc>
              <a:spcAft>
                <a:spcPts val="10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</a:defRPr>
            </a:lvl1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200" spc="130" dirty="0">
                <a:solidFill>
                  <a:srgbClr val="404040"/>
                </a:solidFill>
                <a:effectLst/>
                <a:latin typeface="+mn-ea"/>
                <a:cs typeface="mn-cs"/>
              </a:rPr>
              <a:t>1. 智能化公厕提升如厕体验,突显科技感,提升政府形象</a:t>
            </a: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200" spc="130" dirty="0">
                <a:solidFill>
                  <a:srgbClr val="404040"/>
                </a:solidFill>
                <a:effectLst/>
                <a:latin typeface="+mn-ea"/>
                <a:cs typeface="mn-cs"/>
              </a:rPr>
              <a:t>2.</a:t>
            </a:r>
          </a:p>
        </p:txBody>
      </p:sp>
      <p:sp>
        <p:nvSpPr>
          <p:cNvPr id="16" name="矩形: 圆角 11"/>
          <p:cNvSpPr/>
          <p:nvPr>
            <p:custDataLst>
              <p:tags r:id="rId8"/>
            </p:custDataLst>
          </p:nvPr>
        </p:nvSpPr>
        <p:spPr>
          <a:xfrm>
            <a:off x="698905" y="3909793"/>
            <a:ext cx="2711350" cy="2119259"/>
          </a:xfrm>
          <a:prstGeom prst="roundRect">
            <a:avLst>
              <a:gd name="adj" fmla="val 10881"/>
            </a:avLst>
          </a:prstGeom>
          <a:gradFill flip="none" rotWithShape="1">
            <a:gsLst>
              <a:gs pos="6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对于政府,公园等公厕: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 descr="7b0a2020202022776f7264617274223a20227b5c2269645c223a32353030323136362c5c227469645c223a5c225c227d220a7d0a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关于商业盈利的思考</a:t>
            </a: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1352413" y="4132494"/>
            <a:ext cx="9381085" cy="1990683"/>
          </a:xfrm>
          <a:prstGeom prst="ellipse">
            <a:avLst/>
          </a:prstGeom>
          <a:noFill/>
          <a:ln w="19050">
            <a:gradFill>
              <a:gsLst>
                <a:gs pos="31000">
                  <a:srgbClr val="AFC6FF">
                    <a:alpha val="0"/>
                  </a:srgbClr>
                </a:gs>
                <a:gs pos="77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2398319" y="4132494"/>
            <a:ext cx="7288845" cy="1454499"/>
          </a:xfrm>
          <a:prstGeom prst="ellipse">
            <a:avLst/>
          </a:prstGeom>
          <a:noFill/>
          <a:ln w="53975">
            <a:gradFill>
              <a:gsLst>
                <a:gs pos="38000">
                  <a:srgbClr val="AFC6FF">
                    <a:alpha val="0"/>
                  </a:srgbClr>
                </a:gs>
                <a:gs pos="85000">
                  <a:schemeClr val="accent1">
                    <a:alpha val="65000"/>
                  </a:schemeClr>
                </a:gs>
              </a:gsLst>
              <a:lin ang="546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5"/>
            </p:custDataLst>
          </p:nvPr>
        </p:nvSpPr>
        <p:spPr>
          <a:xfrm>
            <a:off x="4880045" y="2118790"/>
            <a:ext cx="695406" cy="2462320"/>
          </a:xfrm>
          <a:custGeom>
            <a:avLst/>
            <a:gdLst>
              <a:gd name="connsiteX0" fmla="*/ 0 w 808"/>
              <a:gd name="connsiteY0" fmla="*/ 0 h 2861"/>
              <a:gd name="connsiteX1" fmla="*/ 808 w 808"/>
              <a:gd name="connsiteY1" fmla="*/ 159 h 2861"/>
              <a:gd name="connsiteX2" fmla="*/ 803 w 808"/>
              <a:gd name="connsiteY2" fmla="*/ 2623 h 2861"/>
              <a:gd name="connsiteX3" fmla="*/ 14 w 808"/>
              <a:gd name="connsiteY3" fmla="*/ 2861 h 2861"/>
              <a:gd name="connsiteX4" fmla="*/ 0 w 808"/>
              <a:gd name="connsiteY4" fmla="*/ 0 h 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" h="2861">
                <a:moveTo>
                  <a:pt x="0" y="0"/>
                </a:moveTo>
                <a:lnTo>
                  <a:pt x="808" y="159"/>
                </a:lnTo>
                <a:lnTo>
                  <a:pt x="803" y="2623"/>
                </a:lnTo>
                <a:lnTo>
                  <a:pt x="14" y="28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9" name="任意多边形 8"/>
          <p:cNvSpPr/>
          <p:nvPr>
            <p:custDataLst>
              <p:tags r:id="rId6"/>
            </p:custDataLst>
          </p:nvPr>
        </p:nvSpPr>
        <p:spPr>
          <a:xfrm>
            <a:off x="6023747" y="1478038"/>
            <a:ext cx="1041386" cy="3724893"/>
          </a:xfrm>
          <a:custGeom>
            <a:avLst/>
            <a:gdLst>
              <a:gd name="connsiteX0" fmla="*/ 0 w 1283"/>
              <a:gd name="connsiteY0" fmla="*/ 0 h 4589"/>
              <a:gd name="connsiteX1" fmla="*/ 1243 w 1283"/>
              <a:gd name="connsiteY1" fmla="*/ 473 h 4589"/>
              <a:gd name="connsiteX2" fmla="*/ 1283 w 1283"/>
              <a:gd name="connsiteY2" fmla="*/ 4117 h 4589"/>
              <a:gd name="connsiteX3" fmla="*/ 0 w 1283"/>
              <a:gd name="connsiteY3" fmla="*/ 4589 h 4589"/>
              <a:gd name="connsiteX4" fmla="*/ 0 w 1283"/>
              <a:gd name="connsiteY4" fmla="*/ 0 h 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3" h="4589">
                <a:moveTo>
                  <a:pt x="0" y="0"/>
                </a:moveTo>
                <a:lnTo>
                  <a:pt x="1243" y="473"/>
                </a:lnTo>
                <a:lnTo>
                  <a:pt x="1283" y="4117"/>
                </a:lnTo>
                <a:lnTo>
                  <a:pt x="0" y="458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rgbClr val="F5F8FF"/>
                </a:gs>
                <a:gs pos="710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</a:gradFill>
          </a:ln>
          <a:effectLst>
            <a:outerShdw blurRad="254000" dist="1524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15" name="任意多边形 14"/>
          <p:cNvSpPr/>
          <p:nvPr>
            <p:custDataLst>
              <p:tags r:id="rId7"/>
            </p:custDataLst>
          </p:nvPr>
        </p:nvSpPr>
        <p:spPr>
          <a:xfrm>
            <a:off x="701499" y="2149907"/>
            <a:ext cx="3883888" cy="387373"/>
          </a:xfrm>
          <a:custGeom>
            <a:avLst/>
            <a:gdLst>
              <a:gd name="connisteX0" fmla="*/ 0 w 2971165"/>
              <a:gd name="connsiteY0" fmla="*/ 0 h 285750"/>
              <a:gd name="connisteX1" fmla="*/ 2684780 w 2971165"/>
              <a:gd name="connsiteY1" fmla="*/ 0 h 285750"/>
              <a:gd name="connisteX2" fmla="*/ 2971165 w 2971165"/>
              <a:gd name="connsiteY2" fmla="*/ 285750 h 28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971165" h="285750">
                <a:moveTo>
                  <a:pt x="0" y="0"/>
                </a:moveTo>
                <a:lnTo>
                  <a:pt x="2684780" y="0"/>
                </a:lnTo>
                <a:lnTo>
                  <a:pt x="2971165" y="28575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1">
                    <a:alpha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8"/>
            </p:custDataLst>
          </p:nvPr>
        </p:nvSpPr>
        <p:spPr>
          <a:xfrm>
            <a:off x="7291282" y="1867316"/>
            <a:ext cx="4210933" cy="1029396"/>
          </a:xfrm>
          <a:custGeom>
            <a:avLst/>
            <a:gdLst>
              <a:gd name="connisteX0" fmla="*/ 0 w 3169285"/>
              <a:gd name="connsiteY0" fmla="*/ 759460 h 759460"/>
              <a:gd name="connisteX1" fmla="*/ 451485 w 3169285"/>
              <a:gd name="connsiteY1" fmla="*/ 0 h 759460"/>
              <a:gd name="connisteX2" fmla="*/ 3169285 w 3169285"/>
              <a:gd name="connsiteY2" fmla="*/ 0 h 759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3169285" h="759460">
                <a:moveTo>
                  <a:pt x="0" y="759460"/>
                </a:moveTo>
                <a:lnTo>
                  <a:pt x="451485" y="0"/>
                </a:lnTo>
                <a:lnTo>
                  <a:pt x="3169285" y="0"/>
                </a:lnTo>
              </a:path>
            </a:pathLst>
          </a:custGeom>
          <a:noFill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8019670" y="2031150"/>
            <a:ext cx="3469844" cy="26182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如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: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让厕位支持预定,时间最长2分钟,2分钟内不到则取消,再次预定需要支持预约费用,或通过看十几秒广告兑换预约资格</a:t>
            </a: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8019670" y="1229738"/>
            <a:ext cx="3252026" cy="5550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+mn-ea"/>
                <a:cs typeface="+mn-ea"/>
              </a:rPr>
              <a:t>预约+广告收入:</a:t>
            </a: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702134" y="2214046"/>
            <a:ext cx="3426662" cy="23375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: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免费的纸巾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20cm,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需要获取更多纸巾通过扫码支付的方式</a:t>
            </a: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995522" y="1482483"/>
            <a:ext cx="3133274" cy="60773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售卖相关产品</a:t>
            </a:r>
          </a:p>
        </p:txBody>
      </p:sp>
      <p:sp>
        <p:nvSpPr>
          <p:cNvPr id="3" name="文本框 2" descr="7b0a2020202022776f7264617274223a20227b5c2269645c223a32353030323138372c5c227469645c223a5c225c227d220a7d0a"/>
          <p:cNvSpPr txBox="1"/>
          <p:nvPr/>
        </p:nvSpPr>
        <p:spPr>
          <a:xfrm>
            <a:off x="5122545" y="6284595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 fov="5400000"/>
              <a:lightRig rig="threePt" dir="t">
                <a:rot lat="0" lon="0" rev="5400000"/>
              </a:lightRig>
            </a:scene3d>
            <a:sp3d prstMaterial="softEdge">
              <a:contourClr>
                <a:srgbClr val="0F79FA"/>
              </a:contourClr>
            </a:sp3d>
          </a:bodyPr>
          <a:lstStyle/>
          <a:p>
            <a:r>
              <a:rPr lang="zh-CN" altLang="en-US">
                <a:ln w="4943" cap="rnd" cmpd="sng">
                  <a:solidFill>
                    <a:srgbClr val="FF922B"/>
                  </a:solidFill>
                  <a:round/>
                </a:ln>
                <a:solidFill>
                  <a:srgbClr val="FFD700"/>
                </a:solidFill>
                <a:effectLst>
                  <a:reflection blurRad="4943" stA="36000" endA="900" endPos="60000" dist="63500" dir="5400000" sy="-100000" algn="bl" rotWithShape="0"/>
                </a:effectLst>
                <a:latin typeface="汉仪超粗圆简" panose="02010600000101010101" charset="-122"/>
                <a:ea typeface="汉仪超粗圆简" panose="02010600000101010101" charset="-122"/>
              </a:rPr>
              <a:t>仅供参考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9155" cy="720090"/>
          </a:xfrm>
        </p:spPr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0578523" y="694720"/>
            <a:ext cx="1140903" cy="1140903"/>
          </a:xfrm>
          <a:custGeom>
            <a:avLst/>
            <a:gdLst>
              <a:gd name="connsiteX0" fmla="*/ 1384799 w 1384798"/>
              <a:gd name="connsiteY0" fmla="*/ 692399 h 1384798"/>
              <a:gd name="connsiteX1" fmla="*/ 692399 w 1384798"/>
              <a:gd name="connsiteY1" fmla="*/ 1384799 h 1384798"/>
              <a:gd name="connsiteX2" fmla="*/ 0 w 1384798"/>
              <a:gd name="connsiteY2" fmla="*/ 692399 h 1384798"/>
              <a:gd name="connsiteX3" fmla="*/ 692399 w 1384798"/>
              <a:gd name="connsiteY3" fmla="*/ 0 h 1384798"/>
              <a:gd name="connsiteX4" fmla="*/ 1384799 w 1384798"/>
              <a:gd name="connsiteY4" fmla="*/ 692399 h 13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6000">
                <a:schemeClr val="accent1">
                  <a:lumMod val="20000"/>
                  <a:lumOff val="80000"/>
                  <a:alpha val="35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7426827" y="5210315"/>
            <a:ext cx="667320" cy="667320"/>
          </a:xfrm>
          <a:custGeom>
            <a:avLst/>
            <a:gdLst>
              <a:gd name="connsiteX0" fmla="*/ 591399 w 591398"/>
              <a:gd name="connsiteY0" fmla="*/ 295699 h 591398"/>
              <a:gd name="connsiteX1" fmla="*/ 295699 w 591398"/>
              <a:gd name="connsiteY1" fmla="*/ 591399 h 591398"/>
              <a:gd name="connsiteX2" fmla="*/ 0 w 591398"/>
              <a:gd name="connsiteY2" fmla="*/ 295699 h 591398"/>
              <a:gd name="connsiteX3" fmla="*/ 295699 w 591398"/>
              <a:gd name="connsiteY3" fmla="*/ 0 h 591398"/>
              <a:gd name="connsiteX4" fmla="*/ 591399 w 591398"/>
              <a:gd name="connsiteY4" fmla="*/ 295699 h 59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lumMod val="20000"/>
                  <a:lumOff val="80000"/>
                  <a:alpha val="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>
            <p:custDataLst>
              <p:tags r:id="rId5"/>
            </p:custDataLst>
          </p:nvPr>
        </p:nvSpPr>
        <p:spPr>
          <a:xfrm>
            <a:off x="7511329" y="686928"/>
            <a:ext cx="4113713" cy="5794202"/>
          </a:xfrm>
          <a:custGeom>
            <a:avLst/>
            <a:gdLst>
              <a:gd name="connsiteX0" fmla="*/ 1822845 w 3645689"/>
              <a:gd name="connsiteY0" fmla="*/ 0 h 5134986"/>
              <a:gd name="connsiteX1" fmla="*/ 1822845 w 3645689"/>
              <a:gd name="connsiteY1" fmla="*/ 0 h 5134986"/>
              <a:gd name="connsiteX2" fmla="*/ 3645690 w 3645689"/>
              <a:gd name="connsiteY2" fmla="*/ 1822845 h 5134986"/>
              <a:gd name="connsiteX3" fmla="*/ 3645690 w 3645689"/>
              <a:gd name="connsiteY3" fmla="*/ 2567493 h 5134986"/>
              <a:gd name="connsiteX4" fmla="*/ 3645690 w 3645689"/>
              <a:gd name="connsiteY4" fmla="*/ 3312141 h 5134986"/>
              <a:gd name="connsiteX5" fmla="*/ 3645690 w 3645689"/>
              <a:gd name="connsiteY5" fmla="*/ 5134987 h 5134986"/>
              <a:gd name="connsiteX6" fmla="*/ 1822845 w 3645689"/>
              <a:gd name="connsiteY6" fmla="*/ 5134987 h 5134986"/>
              <a:gd name="connsiteX7" fmla="*/ 1822845 w 3645689"/>
              <a:gd name="connsiteY7" fmla="*/ 5134987 h 5134986"/>
              <a:gd name="connsiteX8" fmla="*/ 1822845 w 3645689"/>
              <a:gd name="connsiteY8" fmla="*/ 5134987 h 5134986"/>
              <a:gd name="connsiteX9" fmla="*/ 0 w 3645689"/>
              <a:gd name="connsiteY9" fmla="*/ 3312141 h 5134986"/>
              <a:gd name="connsiteX10" fmla="*/ 0 w 3645689"/>
              <a:gd name="connsiteY10" fmla="*/ 1822845 h 5134986"/>
              <a:gd name="connsiteX11" fmla="*/ 1822845 w 3645689"/>
              <a:gd name="connsiteY11" fmla="*/ 0 h 513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5689" h="5134986">
                <a:moveTo>
                  <a:pt x="1822845" y="0"/>
                </a:moveTo>
                <a:lnTo>
                  <a:pt x="1822845" y="0"/>
                </a:lnTo>
                <a:cubicBezTo>
                  <a:pt x="2829560" y="0"/>
                  <a:pt x="3645690" y="816130"/>
                  <a:pt x="3645690" y="1822845"/>
                </a:cubicBezTo>
                <a:lnTo>
                  <a:pt x="3645690" y="2567493"/>
                </a:lnTo>
                <a:lnTo>
                  <a:pt x="3645690" y="3312141"/>
                </a:lnTo>
                <a:lnTo>
                  <a:pt x="3645690" y="5134987"/>
                </a:lnTo>
                <a:lnTo>
                  <a:pt x="1822845" y="5134987"/>
                </a:lnTo>
                <a:lnTo>
                  <a:pt x="1822845" y="5134987"/>
                </a:lnTo>
                <a:lnTo>
                  <a:pt x="1822845" y="5134987"/>
                </a:lnTo>
                <a:cubicBezTo>
                  <a:pt x="816130" y="5134987"/>
                  <a:pt x="0" y="4318856"/>
                  <a:pt x="0" y="3312141"/>
                </a:cubicBezTo>
                <a:lnTo>
                  <a:pt x="0" y="1822845"/>
                </a:lnTo>
                <a:cubicBezTo>
                  <a:pt x="0" y="816130"/>
                  <a:pt x="816130" y="0"/>
                  <a:pt x="1822845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02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pic>
        <p:nvPicPr>
          <p:cNvPr id="5" name="图片 4" descr="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rcRect l="43507" t="2594" r="5714" b="417"/>
          <a:stretch>
            <a:fillRect/>
          </a:stretch>
        </p:blipFill>
        <p:spPr>
          <a:xfrm>
            <a:off x="7615338" y="596899"/>
            <a:ext cx="4113713" cy="57942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78" h="9125">
                <a:moveTo>
                  <a:pt x="3239" y="0"/>
                </a:moveTo>
                <a:cubicBezTo>
                  <a:pt x="5028" y="0"/>
                  <a:pt x="6478" y="1450"/>
                  <a:pt x="6478" y="3239"/>
                </a:cubicBezTo>
                <a:lnTo>
                  <a:pt x="6478" y="4562"/>
                </a:lnTo>
                <a:lnTo>
                  <a:pt x="6478" y="5886"/>
                </a:lnTo>
                <a:lnTo>
                  <a:pt x="6478" y="9125"/>
                </a:lnTo>
                <a:lnTo>
                  <a:pt x="3239" y="9125"/>
                </a:lnTo>
                <a:cubicBezTo>
                  <a:pt x="1450" y="9125"/>
                  <a:pt x="0" y="7674"/>
                  <a:pt x="0" y="5886"/>
                </a:cubicBezTo>
                <a:lnTo>
                  <a:pt x="0" y="3239"/>
                </a:lnTo>
                <a:cubicBezTo>
                  <a:pt x="0" y="1450"/>
                  <a:pt x="1450" y="0"/>
                  <a:pt x="3239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</p:pic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762163" y="2409354"/>
            <a:ext cx="6120000" cy="15552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星闪非常适合局域网内短距离场景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具有低功耗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响应快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多连接的特点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.</a:t>
            </a: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762163" y="1783878"/>
            <a:ext cx="6426200" cy="499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星闪协议非常适合物联网场景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896000" y="1692000"/>
            <a:ext cx="5936400" cy="1825200"/>
          </a:xfrm>
        </p:spPr>
        <p:txBody>
          <a:bodyPr/>
          <a:lstStyle/>
          <a:p>
            <a:r>
              <a:rPr lang="en-US" altLang="zh-CN"/>
              <a:t>THANK YOU</a:t>
            </a: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896000" y="3816000"/>
            <a:ext cx="5936400" cy="720000"/>
          </a:xfrm>
        </p:spPr>
        <p:txBody>
          <a:bodyPr/>
          <a:lstStyle/>
          <a:p>
            <a:r>
              <a:rPr lang="en-US" altLang="zh-CN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DCB1A-7A0A-9ED9-C50B-144179D80C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小波说雨燕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40A35DB-0F45-172D-4138-42232D84B9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张云波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33477" y="3106297"/>
            <a:ext cx="7725045" cy="1159200"/>
          </a:xfrm>
        </p:spPr>
        <p:txBody>
          <a:bodyPr/>
          <a:lstStyle/>
          <a:p>
            <a:r>
              <a:rPr lang="zh-CN" altLang="en-US"/>
              <a:t>项目背景介绍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3513000" y="1376507"/>
            <a:ext cx="5166000" cy="1602000"/>
          </a:xfrm>
        </p:spPr>
        <p:txBody>
          <a:bodyPr/>
          <a:lstStyle/>
          <a:p>
            <a:r>
              <a:rPr lang="en-US" altLang="zh-CN"/>
              <a:t>PART ONE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公共区域如厕痛点</a:t>
            </a:r>
          </a:p>
        </p:txBody>
      </p:sp>
      <p:sp>
        <p:nvSpPr>
          <p:cNvPr id="3" name="对角圆角矩形 2"/>
          <p:cNvSpPr/>
          <p:nvPr>
            <p:custDataLst>
              <p:tags r:id="rId3"/>
            </p:custDataLst>
          </p:nvPr>
        </p:nvSpPr>
        <p:spPr>
          <a:xfrm>
            <a:off x="695960" y="1364175"/>
            <a:ext cx="3115310" cy="4417634"/>
          </a:xfrm>
          <a:prstGeom prst="round2DiagRect">
            <a:avLst>
              <a:gd name="adj1" fmla="val 17346"/>
              <a:gd name="adj2" fmla="val 0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rcRect l="23508" r="23508"/>
          <a:stretch>
            <a:fillRect/>
          </a:stretch>
        </p:blipFill>
        <p:spPr>
          <a:xfrm>
            <a:off x="942975" y="1565178"/>
            <a:ext cx="3138805" cy="4442997"/>
          </a:xfrm>
          <a:prstGeom prst="round2DiagRect">
            <a:avLst>
              <a:gd name="adj1" fmla="val 15840"/>
              <a:gd name="adj2" fmla="val 0"/>
            </a:avLst>
          </a:prstGeom>
          <a:ln w="9525" cap="flat" cmpd="sng" algn="ctr">
            <a:solidFill>
              <a:schemeClr val="tx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tx1">
                <a:alpha val="20000"/>
              </a:schemeClr>
            </a:outerShdw>
          </a:effectLst>
        </p:spPr>
      </p:pic>
      <p:sp>
        <p:nvSpPr>
          <p:cNvPr id="9" name="圆角矩形 21"/>
          <p:cNvSpPr/>
          <p:nvPr>
            <p:custDataLst>
              <p:tags r:id="rId5"/>
            </p:custDataLst>
          </p:nvPr>
        </p:nvSpPr>
        <p:spPr>
          <a:xfrm>
            <a:off x="4827980" y="1369378"/>
            <a:ext cx="6696000" cy="1289050"/>
          </a:xfrm>
          <a:prstGeom prst="roundRect">
            <a:avLst>
              <a:gd name="adj" fmla="val 10263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2" name="椭圆 1"/>
          <p:cNvSpPr/>
          <p:nvPr>
            <p:custDataLst>
              <p:tags r:id="rId6"/>
            </p:custDataLst>
          </p:nvPr>
        </p:nvSpPr>
        <p:spPr>
          <a:xfrm>
            <a:off x="4432300" y="1617903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1270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5479030" y="1896870"/>
            <a:ext cx="5728539" cy="752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顾客或游客需要使用时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经常找不到位置</a:t>
            </a: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5479031" y="1428751"/>
            <a:ext cx="5728538" cy="44358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厕所位置不明确</a:t>
            </a:r>
          </a:p>
        </p:txBody>
      </p:sp>
      <p:sp>
        <p:nvSpPr>
          <p:cNvPr id="38" name="圆角矩形 21"/>
          <p:cNvSpPr/>
          <p:nvPr>
            <p:custDataLst>
              <p:tags r:id="rId9"/>
            </p:custDataLst>
          </p:nvPr>
        </p:nvSpPr>
        <p:spPr>
          <a:xfrm>
            <a:off x="4827980" y="3046731"/>
            <a:ext cx="6696000" cy="1289050"/>
          </a:xfrm>
          <a:prstGeom prst="roundRect">
            <a:avLst>
              <a:gd name="adj" fmla="val 10263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>
            <p:custDataLst>
              <p:tags r:id="rId10"/>
            </p:custDataLst>
          </p:nvPr>
        </p:nvSpPr>
        <p:spPr>
          <a:xfrm>
            <a:off x="4432300" y="3295256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1270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5479030" y="3574223"/>
            <a:ext cx="5728539" cy="752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当代人对智能化的需求越来越多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比如自动亮灯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自动烘手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自动抽纸等等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每一项智能化的改进都能带来用户体验的上升</a:t>
            </a: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5479031" y="3106104"/>
            <a:ext cx="5728538" cy="44358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设施不够智能化</a:t>
            </a:r>
          </a:p>
        </p:txBody>
      </p:sp>
      <p:sp>
        <p:nvSpPr>
          <p:cNvPr id="43" name="圆角矩形 21"/>
          <p:cNvSpPr/>
          <p:nvPr>
            <p:custDataLst>
              <p:tags r:id="rId13"/>
            </p:custDataLst>
          </p:nvPr>
        </p:nvSpPr>
        <p:spPr>
          <a:xfrm>
            <a:off x="4827980" y="4724083"/>
            <a:ext cx="6696000" cy="1289050"/>
          </a:xfrm>
          <a:prstGeom prst="roundRect">
            <a:avLst>
              <a:gd name="adj" fmla="val 10263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>
            <p:custDataLst>
              <p:tags r:id="rId14"/>
            </p:custDataLst>
          </p:nvPr>
        </p:nvSpPr>
        <p:spPr>
          <a:xfrm>
            <a:off x="4432300" y="4972608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1270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14" name="矩形 13"/>
          <p:cNvSpPr/>
          <p:nvPr>
            <p:custDataLst>
              <p:tags r:id="rId15"/>
            </p:custDataLst>
          </p:nvPr>
        </p:nvSpPr>
        <p:spPr>
          <a:xfrm>
            <a:off x="5479030" y="5251575"/>
            <a:ext cx="5728539" cy="752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人流密集场所女厕排长龙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而男厕空空如也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资源和时间被极大浪费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6"/>
            </p:custDataLst>
          </p:nvPr>
        </p:nvSpPr>
        <p:spPr>
          <a:xfrm>
            <a:off x="5479031" y="4783456"/>
            <a:ext cx="5728538" cy="44358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女厕排队时间太久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公厕管理痛点</a:t>
            </a:r>
          </a:p>
        </p:txBody>
      </p:sp>
      <p:sp>
        <p:nvSpPr>
          <p:cNvPr id="9" name="图形 4"/>
          <p:cNvSpPr/>
          <p:nvPr>
            <p:custDataLst>
              <p:tags r:id="rId3"/>
            </p:custDataLst>
          </p:nvPr>
        </p:nvSpPr>
        <p:spPr>
          <a:xfrm rot="2040000">
            <a:off x="1087120" y="5387975"/>
            <a:ext cx="582930" cy="581660"/>
          </a:xfrm>
          <a:custGeom>
            <a:avLst/>
            <a:gdLst>
              <a:gd name="connsiteX0" fmla="*/ 1707279 w 2419736"/>
              <a:gd name="connsiteY0" fmla="*/ 2415271 h 2415774"/>
              <a:gd name="connsiteX1" fmla="*/ 1211026 w 2419736"/>
              <a:gd name="connsiteY1" fmla="*/ 2314020 h 2415774"/>
              <a:gd name="connsiteX2" fmla="*/ 714012 w 2419736"/>
              <a:gd name="connsiteY2" fmla="*/ 2062465 h 2415774"/>
              <a:gd name="connsiteX3" fmla="*/ 245096 w 2419736"/>
              <a:gd name="connsiteY3" fmla="*/ 1701372 h 2415774"/>
              <a:gd name="connsiteX4" fmla="*/ 25449 w 2419736"/>
              <a:gd name="connsiteY4" fmla="*/ 1348947 h 2415774"/>
              <a:gd name="connsiteX5" fmla="*/ 53167 w 2419736"/>
              <a:gd name="connsiteY5" fmla="*/ 929180 h 2415774"/>
              <a:gd name="connsiteX6" fmla="*/ 346442 w 2419736"/>
              <a:gd name="connsiteY6" fmla="*/ 547513 h 2415774"/>
              <a:gd name="connsiteX7" fmla="*/ 1005477 w 2419736"/>
              <a:gd name="connsiteY7" fmla="*/ 147463 h 2415774"/>
              <a:gd name="connsiteX8" fmla="*/ 1411051 w 2419736"/>
              <a:gd name="connsiteY8" fmla="*/ 24972 h 2415774"/>
              <a:gd name="connsiteX9" fmla="*/ 1777859 w 2419736"/>
              <a:gd name="connsiteY9" fmla="*/ 9922 h 2415774"/>
              <a:gd name="connsiteX10" fmla="*/ 2035796 w 2419736"/>
              <a:gd name="connsiteY10" fmla="*/ 117174 h 2415774"/>
              <a:gd name="connsiteX11" fmla="*/ 2214866 w 2419736"/>
              <a:gd name="connsiteY11" fmla="*/ 344631 h 2415774"/>
              <a:gd name="connsiteX12" fmla="*/ 2389174 w 2419736"/>
              <a:gd name="connsiteY12" fmla="*/ 903177 h 2415774"/>
              <a:gd name="connsiteX13" fmla="*/ 2419558 w 2419736"/>
              <a:gd name="connsiteY13" fmla="*/ 1289511 h 2415774"/>
              <a:gd name="connsiteX14" fmla="*/ 2381458 w 2419736"/>
              <a:gd name="connsiteY14" fmla="*/ 1702801 h 2415774"/>
              <a:gd name="connsiteX15" fmla="*/ 2284684 w 2419736"/>
              <a:gd name="connsiteY15" fmla="*/ 2011411 h 2415774"/>
              <a:gd name="connsiteX16" fmla="*/ 1914352 w 2419736"/>
              <a:gd name="connsiteY16" fmla="*/ 2374980 h 2415774"/>
              <a:gd name="connsiteX17" fmla="*/ 1707279 w 2419736"/>
              <a:gd name="connsiteY17" fmla="*/ 2415271 h 241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19736" h="2415774">
                <a:moveTo>
                  <a:pt x="1707279" y="2415271"/>
                </a:moveTo>
                <a:cubicBezTo>
                  <a:pt x="1511445" y="2413080"/>
                  <a:pt x="1359426" y="2371837"/>
                  <a:pt x="1211026" y="2314020"/>
                </a:cubicBezTo>
                <a:cubicBezTo>
                  <a:pt x="1037195" y="2246297"/>
                  <a:pt x="873270" y="2159429"/>
                  <a:pt x="714012" y="2062465"/>
                </a:cubicBezTo>
                <a:cubicBezTo>
                  <a:pt x="544276" y="1959118"/>
                  <a:pt x="382827" y="1845485"/>
                  <a:pt x="245096" y="1701372"/>
                </a:cubicBezTo>
                <a:cubicBezTo>
                  <a:pt x="147560" y="1599359"/>
                  <a:pt x="66693" y="1486012"/>
                  <a:pt x="25449" y="1348947"/>
                </a:cubicBezTo>
                <a:cubicBezTo>
                  <a:pt x="-17699" y="1206072"/>
                  <a:pt x="-4840" y="1065959"/>
                  <a:pt x="53167" y="929180"/>
                </a:cubicBezTo>
                <a:cubicBezTo>
                  <a:pt x="117842" y="776780"/>
                  <a:pt x="224617" y="656194"/>
                  <a:pt x="346442" y="547513"/>
                </a:cubicBezTo>
                <a:cubicBezTo>
                  <a:pt x="541704" y="373873"/>
                  <a:pt x="766209" y="248238"/>
                  <a:pt x="1005477" y="147463"/>
                </a:cubicBezTo>
                <a:cubicBezTo>
                  <a:pt x="1135645" y="91552"/>
                  <a:pt x="1271691" y="50461"/>
                  <a:pt x="1411051" y="24972"/>
                </a:cubicBezTo>
                <a:cubicBezTo>
                  <a:pt x="1532400" y="3636"/>
                  <a:pt x="1654510" y="-11128"/>
                  <a:pt x="1777859" y="9922"/>
                </a:cubicBezTo>
                <a:cubicBezTo>
                  <a:pt x="1872157" y="25924"/>
                  <a:pt x="1961882" y="53833"/>
                  <a:pt x="2035796" y="117174"/>
                </a:cubicBezTo>
                <a:cubicBezTo>
                  <a:pt x="2109262" y="181048"/>
                  <a:pt x="2170022" y="258220"/>
                  <a:pt x="2214866" y="344631"/>
                </a:cubicBezTo>
                <a:cubicBezTo>
                  <a:pt x="2308021" y="519891"/>
                  <a:pt x="2358313" y="708295"/>
                  <a:pt x="2389174" y="903177"/>
                </a:cubicBezTo>
                <a:cubicBezTo>
                  <a:pt x="2409367" y="1030964"/>
                  <a:pt x="2419520" y="1160133"/>
                  <a:pt x="2419558" y="1289511"/>
                </a:cubicBezTo>
                <a:cubicBezTo>
                  <a:pt x="2420387" y="1428185"/>
                  <a:pt x="2407624" y="1566612"/>
                  <a:pt x="2381458" y="1702801"/>
                </a:cubicBezTo>
                <a:cubicBezTo>
                  <a:pt x="2360408" y="1809671"/>
                  <a:pt x="2331928" y="1913589"/>
                  <a:pt x="2284684" y="2011411"/>
                </a:cubicBezTo>
                <a:cubicBezTo>
                  <a:pt x="2205055" y="2176479"/>
                  <a:pt x="2092470" y="2309829"/>
                  <a:pt x="1914352" y="2374980"/>
                </a:cubicBezTo>
                <a:cubicBezTo>
                  <a:pt x="1836723" y="2403650"/>
                  <a:pt x="1755761" y="2417462"/>
                  <a:pt x="1707279" y="2415271"/>
                </a:cubicBezTo>
                <a:close/>
              </a:path>
            </a:pathLst>
          </a:custGeom>
          <a:solidFill>
            <a:schemeClr val="accent1">
              <a:alpha val="23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0" name="图片 9" descr="E:/设计图片素材4/pexels-acres-of-film-698445032-19090379.jpgpexels-acres-of-film-698445032-1909037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694690" y="1992630"/>
            <a:ext cx="3680460" cy="36753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4926">
                <a:moveTo>
                  <a:pt x="3391" y="0"/>
                </a:moveTo>
                <a:cubicBezTo>
                  <a:pt x="3469" y="1"/>
                  <a:pt x="3548" y="7"/>
                  <a:pt x="3626" y="21"/>
                </a:cubicBezTo>
                <a:cubicBezTo>
                  <a:pt x="3819" y="53"/>
                  <a:pt x="4002" y="110"/>
                  <a:pt x="4152" y="239"/>
                </a:cubicBezTo>
                <a:cubicBezTo>
                  <a:pt x="4302" y="370"/>
                  <a:pt x="4426" y="527"/>
                  <a:pt x="4517" y="703"/>
                </a:cubicBezTo>
                <a:cubicBezTo>
                  <a:pt x="4707" y="1061"/>
                  <a:pt x="4810" y="1445"/>
                  <a:pt x="4873" y="1842"/>
                </a:cubicBezTo>
                <a:cubicBezTo>
                  <a:pt x="4914" y="2103"/>
                  <a:pt x="4935" y="2366"/>
                  <a:pt x="4935" y="2630"/>
                </a:cubicBezTo>
                <a:cubicBezTo>
                  <a:pt x="4937" y="2913"/>
                  <a:pt x="4911" y="3195"/>
                  <a:pt x="4857" y="3473"/>
                </a:cubicBezTo>
                <a:cubicBezTo>
                  <a:pt x="4814" y="3691"/>
                  <a:pt x="4756" y="3903"/>
                  <a:pt x="4660" y="4102"/>
                </a:cubicBezTo>
                <a:cubicBezTo>
                  <a:pt x="4497" y="4439"/>
                  <a:pt x="4268" y="4711"/>
                  <a:pt x="3905" y="4843"/>
                </a:cubicBezTo>
                <a:cubicBezTo>
                  <a:pt x="3746" y="4902"/>
                  <a:pt x="3581" y="4930"/>
                  <a:pt x="3482" y="4926"/>
                </a:cubicBezTo>
                <a:cubicBezTo>
                  <a:pt x="3083" y="4921"/>
                  <a:pt x="2773" y="4837"/>
                  <a:pt x="2470" y="4719"/>
                </a:cubicBezTo>
                <a:cubicBezTo>
                  <a:pt x="2116" y="4581"/>
                  <a:pt x="1781" y="4404"/>
                  <a:pt x="1456" y="4206"/>
                </a:cubicBezTo>
                <a:cubicBezTo>
                  <a:pt x="1110" y="3995"/>
                  <a:pt x="781" y="3764"/>
                  <a:pt x="500" y="3470"/>
                </a:cubicBezTo>
                <a:cubicBezTo>
                  <a:pt x="301" y="3262"/>
                  <a:pt x="136" y="3031"/>
                  <a:pt x="52" y="2751"/>
                </a:cubicBezTo>
                <a:cubicBezTo>
                  <a:pt x="-36" y="2460"/>
                  <a:pt x="-10" y="2174"/>
                  <a:pt x="109" y="1895"/>
                </a:cubicBezTo>
                <a:cubicBezTo>
                  <a:pt x="241" y="1584"/>
                  <a:pt x="458" y="1339"/>
                  <a:pt x="707" y="1117"/>
                </a:cubicBezTo>
                <a:cubicBezTo>
                  <a:pt x="1105" y="763"/>
                  <a:pt x="1563" y="507"/>
                  <a:pt x="2051" y="301"/>
                </a:cubicBezTo>
                <a:cubicBezTo>
                  <a:pt x="2316" y="187"/>
                  <a:pt x="2594" y="103"/>
                  <a:pt x="2878" y="51"/>
                </a:cubicBezTo>
                <a:cubicBezTo>
                  <a:pt x="3048" y="22"/>
                  <a:pt x="3219" y="-2"/>
                  <a:pt x="3391" y="0"/>
                </a:cubicBezTo>
                <a:close/>
              </a:path>
            </a:pathLst>
          </a:custGeom>
          <a:solidFill>
            <a:schemeClr val="accent1"/>
          </a:solidFill>
          <a:ln w="60325">
            <a:solidFill>
              <a:schemeClr val="accent1">
                <a:alpha val="17000"/>
              </a:schemeClr>
            </a:solidFill>
          </a:ln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4912995" y="5237116"/>
            <a:ext cx="6120000" cy="864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1. 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顾客在厕所出现头晕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,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高血压等特殊情况往往难以察觉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2.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传统厕所门是内开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,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出现情况往往需要破门而入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,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造成损失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913630" y="4645206"/>
            <a:ext cx="5836285" cy="504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出现紧急情况难以救助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4916170" y="3694611"/>
            <a:ext cx="6120000" cy="864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1.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传统卫生间出现吸烟难以监控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2.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有烟雾报警器但是难以点对点监控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4916805" y="3102701"/>
            <a:ext cx="5836285" cy="504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卫生间吸烟难以监控</a:t>
            </a: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916170" y="2152105"/>
            <a:ext cx="6120000" cy="864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商场或政府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,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景点公厕投放免费卫生纸经常被贪小便宜的人拿去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”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薅羊毛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”,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浪费公共资源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,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损害集体利益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.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需要一个能够管理纸巾发放的设备进行管理</a:t>
            </a: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4916805" y="1560195"/>
            <a:ext cx="5836285" cy="504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纸巾频频丢失</a:t>
            </a: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,</a:t>
            </a: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缺纸难以察觉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33477" y="3106297"/>
            <a:ext cx="7725045" cy="1159200"/>
          </a:xfrm>
        </p:spPr>
        <p:txBody>
          <a:bodyPr/>
          <a:lstStyle/>
          <a:p>
            <a:r>
              <a:rPr lang="zh-CN" altLang="en-US"/>
              <a:t>方案介绍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3513000" y="1376507"/>
            <a:ext cx="5166000" cy="1602000"/>
          </a:xfrm>
        </p:spPr>
        <p:txBody>
          <a:bodyPr/>
          <a:lstStyle/>
          <a:p>
            <a:r>
              <a:rPr lang="en-US" altLang="zh-CN"/>
              <a:t>PART TWO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打造智能化公共厕所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70280" y="1456690"/>
            <a:ext cx="10194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基于以上几大痛点</a:t>
            </a:r>
            <a:r>
              <a:rPr lang="en-US" altLang="zh-CN"/>
              <a:t>,</a:t>
            </a:r>
            <a:r>
              <a:rPr lang="zh-CN" altLang="en-US"/>
              <a:t>打造智能公厕方案</a:t>
            </a:r>
            <a:r>
              <a:rPr lang="en-US" altLang="zh-CN"/>
              <a:t>,</a:t>
            </a:r>
            <a:r>
              <a:rPr lang="zh-CN" altLang="en-US"/>
              <a:t>重点解决以上几大痛点</a:t>
            </a:r>
            <a:r>
              <a:rPr lang="en-US" altLang="zh-CN"/>
              <a:t>,</a:t>
            </a:r>
            <a:r>
              <a:rPr lang="zh-CN" altLang="en-US"/>
              <a:t>提升用户体验</a:t>
            </a:r>
            <a:r>
              <a:rPr lang="en-US" altLang="zh-CN"/>
              <a:t>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" y="1962150"/>
            <a:ext cx="11552555" cy="3910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系统架构图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60" y="1341090"/>
            <a:ext cx="7543165" cy="54070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9F5C1F8-23D4-B41B-FAA1-340744BFD3E0}"/>
              </a:ext>
            </a:extLst>
          </p:cNvPr>
          <p:cNvSpPr/>
          <p:nvPr/>
        </p:nvSpPr>
        <p:spPr>
          <a:xfrm>
            <a:off x="7381302" y="3506118"/>
            <a:ext cx="1035586" cy="493004"/>
          </a:xfrm>
          <a:prstGeom prst="rect">
            <a:avLst/>
          </a:prstGeom>
          <a:solidFill>
            <a:srgbClr val="E3ECF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H5/App</a:t>
            </a:r>
          </a:p>
          <a:p>
            <a:pPr algn="ctr"/>
            <a:r>
              <a:rPr kumimoji="1" lang="zh-CN" altLang="en-US" sz="1400" dirty="0"/>
              <a:t>客户端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1F4AD1-8126-9CED-6650-6B183E0C6778}"/>
              </a:ext>
            </a:extLst>
          </p:cNvPr>
          <p:cNvSpPr/>
          <p:nvPr/>
        </p:nvSpPr>
        <p:spPr>
          <a:xfrm>
            <a:off x="6246566" y="3252730"/>
            <a:ext cx="627959" cy="352540"/>
          </a:xfrm>
          <a:prstGeom prst="rect">
            <a:avLst/>
          </a:prstGeom>
          <a:solidFill>
            <a:srgbClr val="435ED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 err="1">
                <a:solidFill>
                  <a:schemeClr val="bg1"/>
                </a:solidFill>
              </a:rPr>
              <a:t>WiFi</a:t>
            </a:r>
            <a:r>
              <a:rPr kumimoji="1" lang="zh-CN" altLang="en-US" sz="800" dirty="0">
                <a:solidFill>
                  <a:schemeClr val="bg1"/>
                </a:solidFill>
              </a:rPr>
              <a:t>模组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>
            <p:custDataLst>
              <p:tags r:id="rId2"/>
            </p:custDataLst>
          </p:nvPr>
        </p:nvSpPr>
        <p:spPr>
          <a:xfrm>
            <a:off x="7905115" y="-13970"/>
            <a:ext cx="4292600" cy="6873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60" h="10825">
                <a:moveTo>
                  <a:pt x="1604" y="0"/>
                </a:moveTo>
                <a:lnTo>
                  <a:pt x="6760" y="0"/>
                </a:lnTo>
                <a:lnTo>
                  <a:pt x="6760" y="10825"/>
                </a:lnTo>
                <a:lnTo>
                  <a:pt x="2785" y="10825"/>
                </a:lnTo>
                <a:lnTo>
                  <a:pt x="2728" y="10776"/>
                </a:lnTo>
                <a:cubicBezTo>
                  <a:pt x="1057" y="9320"/>
                  <a:pt x="0" y="7177"/>
                  <a:pt x="0" y="4786"/>
                </a:cubicBezTo>
                <a:cubicBezTo>
                  <a:pt x="0" y="3005"/>
                  <a:pt x="587" y="1360"/>
                  <a:pt x="1577" y="35"/>
                </a:cubicBezTo>
                <a:lnTo>
                  <a:pt x="1604" y="0"/>
                </a:lnTo>
                <a:close/>
              </a:path>
            </a:pathLst>
          </a:custGeom>
          <a:gradFill flip="none" rotWithShape="1">
            <a:gsLst>
              <a:gs pos="30000">
                <a:schemeClr val="accent1"/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94335"/>
            <a:ext cx="7456805" cy="791845"/>
          </a:xfrm>
        </p:spPr>
        <p:txBody>
          <a:bodyPr/>
          <a:lstStyle/>
          <a:p>
            <a:r>
              <a:rPr lang="zh-CN" altLang="en-US"/>
              <a:t>重点问题解决</a:t>
            </a: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12630" r="10924"/>
          <a:stretch>
            <a:fillRect/>
          </a:stretch>
        </p:blipFill>
        <p:spPr>
          <a:xfrm>
            <a:off x="8332565" y="-13971"/>
            <a:ext cx="3865427" cy="6858000"/>
          </a:xfrm>
          <a:custGeom>
            <a:avLst/>
            <a:gdLst>
              <a:gd name="connsiteX0" fmla="*/ 842291 w 3865427"/>
              <a:gd name="connsiteY0" fmla="*/ 0 h 6858000"/>
              <a:gd name="connsiteX1" fmla="*/ 3865427 w 3865427"/>
              <a:gd name="connsiteY1" fmla="*/ 0 h 6858000"/>
              <a:gd name="connsiteX2" fmla="*/ 3865427 w 3865427"/>
              <a:gd name="connsiteY2" fmla="*/ 6858000 h 6858000"/>
              <a:gd name="connsiteX3" fmla="*/ 3468900 w 3865427"/>
              <a:gd name="connsiteY3" fmla="*/ 6858000 h 6858000"/>
              <a:gd name="connsiteX4" fmla="*/ 3142970 w 3865427"/>
              <a:gd name="connsiteY4" fmla="*/ 6777914 h 6858000"/>
              <a:gd name="connsiteX5" fmla="*/ 0 w 3865427"/>
              <a:gd name="connsiteY5" fmla="*/ 2579532 h 6858000"/>
              <a:gd name="connsiteX6" fmla="*/ 747011 w 3865427"/>
              <a:gd name="connsiteY6" fmla="*/ 1339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427" h="6858000">
                <a:moveTo>
                  <a:pt x="842291" y="0"/>
                </a:moveTo>
                <a:lnTo>
                  <a:pt x="3865427" y="0"/>
                </a:lnTo>
                <a:lnTo>
                  <a:pt x="3865427" y="6858000"/>
                </a:lnTo>
                <a:lnTo>
                  <a:pt x="3468900" y="6858000"/>
                </a:lnTo>
                <a:lnTo>
                  <a:pt x="3142970" y="6777914"/>
                </a:lnTo>
                <a:cubicBezTo>
                  <a:pt x="1326609" y="6246203"/>
                  <a:pt x="0" y="4567791"/>
                  <a:pt x="0" y="2579532"/>
                </a:cubicBezTo>
                <a:cubicBezTo>
                  <a:pt x="0" y="1673647"/>
                  <a:pt x="275387" y="832082"/>
                  <a:pt x="747011" y="133987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720888" y="1804199"/>
            <a:ext cx="6120000" cy="15552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针对女厕排队问题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提出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男女共享厕位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的方案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使用厕位将男女隔开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当从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一方进入时只能从同一侧出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采用电子锁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在一方使用时</a:t>
            </a:r>
            <a:r>
              <a:rPr lang="en-US" altLang="zh-CN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除管理员紧急开启之外</a:t>
            </a:r>
            <a:r>
              <a:rPr lang="en-US" altLang="zh-CN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(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管理员开启也需经过使用者同意</a:t>
            </a:r>
            <a:r>
              <a:rPr lang="en-US" altLang="zh-CN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),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其他人无从打开</a:t>
            </a:r>
            <a:r>
              <a:rPr lang="en-US" altLang="zh-CN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,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具体示意图如下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: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20888" y="1304453"/>
            <a:ext cx="6426200" cy="499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女厕排队现象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725" y="3298825"/>
            <a:ext cx="5952490" cy="34855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761_2*l_h_i*1_2_2"/>
  <p:tag name="KSO_WM_TEMPLATE_CATEGORY" val="diagram"/>
  <p:tag name="KSO_WM_TEMPLATE_INDEX" val="202317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61_2*l_h_i*1_2_1"/>
  <p:tag name="KSO_WM_TEMPLATE_CATEGORY" val="diagram"/>
  <p:tag name="KSO_WM_TEMPLATE_INDEX" val="202317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61_2*l_h_f*1_2_1"/>
  <p:tag name="KSO_WM_TEMPLATE_CATEGORY" val="diagram"/>
  <p:tag name="KSO_WM_TEMPLATE_INDEX" val="202317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单击此处输入你的项正文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61_2*l_h_a*1_2_1"/>
  <p:tag name="KSO_WM_TEMPLATE_CATEGORY" val="diagram"/>
  <p:tag name="KSO_WM_TEMPLATE_INDEX" val="202317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761_2*l_h_i*1_3_2"/>
  <p:tag name="KSO_WM_TEMPLATE_CATEGORY" val="diagram"/>
  <p:tag name="KSO_WM_TEMPLATE_INDEX" val="202317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61_2*l_h_i*1_3_1"/>
  <p:tag name="KSO_WM_TEMPLATE_CATEGORY" val="diagram"/>
  <p:tag name="KSO_WM_TEMPLATE_INDEX" val="202317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61_2*l_h_f*1_3_1"/>
  <p:tag name="KSO_WM_TEMPLATE_CATEGORY" val="diagram"/>
  <p:tag name="KSO_WM_TEMPLATE_INDEX" val="202317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单击此处输入你的项正文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61_2*l_h_a*1_3_1"/>
  <p:tag name="KSO_WM_TEMPLATE_CATEGORY" val="diagram"/>
  <p:tag name="KSO_WM_TEMPLATE_INDEX" val="202317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729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5894"/>
  <p:tag name="KSO_WM_SLIDE_TYPE" val="text"/>
  <p:tag name="KSO_WM_SLIDE_SUBTYPE" val="picTxt"/>
  <p:tag name="KSO_WM_SLIDE_SIZE" val="482.14*310.946"/>
  <p:tag name="KSO_WM_SLIDE_POSITION" val="386.85*169.457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729_1*a*1"/>
  <p:tag name="KSO_WM_TEMPLATE_CATEGORY" val="custom"/>
  <p:tag name="KSO_WM_TEMPLATE_INDEX" val="20231729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29_1*i*1"/>
  <p:tag name="KSO_WM_TEMPLATE_CATEGORY" val="custom"/>
  <p:tag name="KSO_WM_TEMPLATE_INDEX" val="202317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20*10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29_1*d*1"/>
  <p:tag name="KSO_WM_TEMPLATE_CATEGORY" val="custom"/>
  <p:tag name="KSO_WM_TEMPLATE_INDEX" val="20231729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87_3*l_h_f*1_3_1"/>
  <p:tag name="KSO_WM_TEMPLATE_CATEGORY" val="diagram"/>
  <p:tag name="KSO_WM_TEMPLATE_INDEX" val="2023168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1"/>
  <p:tag name="KSO_WM_DIAGRAM_VIRTUALLY_FRAME" val="{&quot;height&quot;:390.6803283691406,&quot;left&quot;:374.91988188976376,&quot;top&quot;:106.28625313826433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请言简意赅的阐述观点。"/>
  <p:tag name="KSO_WM_UNIT_USESOURCEFORMAT_APPLY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687_3*l_h_a*1_3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1"/>
  <p:tag name="KSO_WM_DIAGRAM_VIRTUALLY_FRAME" val="{&quot;height&quot;:390.6803283691406,&quot;left&quot;:374.91988188976376,&quot;top&quot;:106.28625313826433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标题"/>
  <p:tag name="KSO_WM_UNIT_USESOURCEFORMAT_APPLY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87_3*l_h_f*1_2_1"/>
  <p:tag name="KSO_WM_TEMPLATE_CATEGORY" val="diagram"/>
  <p:tag name="KSO_WM_TEMPLATE_INDEX" val="2023168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1"/>
  <p:tag name="KSO_WM_DIAGRAM_VIRTUALLY_FRAME" val="{&quot;height&quot;:390.6803283691406,&quot;left&quot;:374.91988188976376,&quot;top&quot;:106.28625313826433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请言简意赅的阐述观点。"/>
  <p:tag name="KSO_WM_UNIT_USESOURCEFORMAT_APPLY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87_3*l_h_a*1_2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1"/>
  <p:tag name="KSO_WM_DIAGRAM_VIRTUALLY_FRAME" val="{&quot;height&quot;:390.6803283691406,&quot;left&quot;:374.91988188976376,&quot;top&quot;:106.28625313826433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标题"/>
  <p:tag name="KSO_WM_UNIT_USESOURCEFORMAT_APPLY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7_3*l_h_f*1_1_1"/>
  <p:tag name="KSO_WM_TEMPLATE_CATEGORY" val="diagram"/>
  <p:tag name="KSO_WM_TEMPLATE_INDEX" val="2023168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1"/>
  <p:tag name="KSO_WM_DIAGRAM_VIRTUALLY_FRAME" val="{&quot;height&quot;:390.6803283691406,&quot;left&quot;:374.91988188976376,&quot;top&quot;:106.28625313826433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请言简意赅的阐述观点。"/>
  <p:tag name="KSO_WM_UNIT_USESOURCEFORMAT_APPLY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7_3*l_h_a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1"/>
  <p:tag name="KSO_WM_DIAGRAM_VIRTUALLY_FRAME" val="{&quot;height&quot;:390.6803283691406,&quot;left&quot;:374.91988188976376,&quot;top&quot;:106.28625313826433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标题"/>
  <p:tag name="KSO_WM_UNIT_USESOURCEFORMAT_APPLY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7"/>
  <p:tag name="KSO_WM_SLIDE_ID" val="custom20235894_7"/>
  <p:tag name="KSO_WM_TEMPLATE_MASTER_TYPE" val="0"/>
  <p:tag name="KSO_WM_SLIDE_LAYOUT" val="a_e"/>
  <p:tag name="KSO_WM_SLIDE_LAYOUT_CNT" val="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添加章节标题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9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6930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703.35*274.493"/>
  <p:tag name="KSO_WM_SLIDE_POSITION" val="128.325*189.4"/>
  <p:tag name="KSO_WM_TAG_VERSION" val="3.0"/>
  <p:tag name="KSO_WM_BEAUTIFY_FLAG" val="#wm#"/>
  <p:tag name="KSO_WM_TEMPLATE_CATEGORY" val="custom"/>
  <p:tag name="KSO_WM_TEMPLATE_INDEX" val="20235894"/>
  <p:tag name="KSO_WM_DIAGRAM_GROUP_CODE" val="m1-1"/>
  <p:tag name="KSO_WM_SLIDE_DIAGTYPE" val="m"/>
  <p:tag name="KSO_WM_SLIDE_LAYOUT" val="a_m"/>
  <p:tag name="KSO_WM_SLIDE_LAYOUT_CNT" val="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30_2*a*1"/>
  <p:tag name="KSO_WM_TEMPLATE_CATEGORY" val="diagram"/>
  <p:tag name="KSO_WM_TEMPLATE_INDEX" val="202369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6930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703.35*274.493"/>
  <p:tag name="KSO_WM_SLIDE_POSITION" val="128.325*189.4"/>
  <p:tag name="KSO_WM_TAG_VERSION" val="3.0"/>
  <p:tag name="KSO_WM_BEAUTIFY_FLAG" val="#wm#"/>
  <p:tag name="KSO_WM_TEMPLATE_CATEGORY" val="custom"/>
  <p:tag name="KSO_WM_TEMPLATE_INDEX" val="20235894"/>
  <p:tag name="KSO_WM_DIAGRAM_GROUP_CODE" val="m1-1"/>
  <p:tag name="KSO_WM_SLIDE_DIAGTYPE" val="m"/>
  <p:tag name="KSO_WM_SLIDE_LAYOUT" val="a_m"/>
  <p:tag name="KSO_WM_SLIDE_LAYOUT_CNT" val="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30_2*a*1"/>
  <p:tag name="KSO_WM_TEMPLATE_CATEGORY" val="diagram"/>
  <p:tag name="KSO_WM_TEMPLATE_INDEX" val="202369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1.89*315.187"/>
  <p:tag name="KSO_WM_SLIDE_POSITION" val="54.8128*179.963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94"/>
  <p:tag name="KSO_WM_TEMPLATE_SUBCATEGORY" val="0"/>
  <p:tag name="KSO_WM_SLIDE_INDEX" val="1"/>
  <p:tag name="KSO_WM_TAG_VERSION" val="3.0"/>
  <p:tag name="KSO_WM_SLIDE_ID" val="custom20231773_1"/>
  <p:tag name="KSO_WM_SLIDE_ITEM_CN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73_1*i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FILL_FORE_SCHEMECOLOR_INDEX" val="5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773"/>
  <p:tag name="KSO_WM_UNIT_ID" val="custom20231773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07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73_1*d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b"/>
  <p:tag name="KSO_WM_UNIT_FILL_FORE_SCHEMECOLOR_INDEX" val="5"/>
  <p:tag name="KSO_WM_UNI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7_2*l_h_f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6.76283464566927,&quot;top&quot;:102.71283464566929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TEXT_LAYER_COUNT" val="1"/>
  <p:tag name="KSO_WM_BEAUTIFY_FLAG" val="#wm#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7_2*l_h_a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6.76283464566927,&quot;top&quot;:102.71283464566929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BEAUTIFY_FLAG" val="#wm#"/>
  <p:tag name="KSO_WM_UNIT_PRESET_TEXT" val="单击此处添加项标题"/>
  <p:tag name="KSO_WM_UNIT_USESOURCEFORMAT_APPLY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1.89*315.187"/>
  <p:tag name="KSO_WM_SLIDE_POSITION" val="54.8128*179.963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94"/>
  <p:tag name="KSO_WM_TEMPLATE_SUBCATEGORY" val="0"/>
  <p:tag name="KSO_WM_SLIDE_INDEX" val="1"/>
  <p:tag name="KSO_WM_TAG_VERSION" val="3.0"/>
  <p:tag name="KSO_WM_SLIDE_ID" val="custom20231773_1"/>
  <p:tag name="KSO_WM_SLIDE_ITEM_CN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73_1*i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FILL_FORE_SCHEMECOLOR_INDEX" val="5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773"/>
  <p:tag name="KSO_WM_UNIT_ID" val="custom20231773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07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73_1*d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b"/>
  <p:tag name="KSO_WM_UNIT_FILL_FORE_SCHEMECOLOR_INDEX" val="5"/>
  <p:tag name="KSO_WM_UNI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7_2*l_h_f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6.75,&quot;top&quot;:102.71283464566929,&quot;width&quot;:506.012834645669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TEXT_LAYER_COUNT" val="1"/>
  <p:tag name="KSO_WM_BEAUTIFY_FLAG" val="#wm#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7_2*l_h_a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6.75,&quot;top&quot;:102.71283464566929,&quot;width&quot;:506.012834645669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BEAUTIFY_FLAG" val="#wm#"/>
  <p:tag name="KSO_WM_UNIT_PRESET_TEXT" val="单击此处添加项标题"/>
  <p:tag name="KSO_WM_UNIT_USESOURCEFORMAT_APPLY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1.89*315.187"/>
  <p:tag name="KSO_WM_SLIDE_POSITION" val="54.8128*179.963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94"/>
  <p:tag name="KSO_WM_TEMPLATE_SUBCATEGORY" val="0"/>
  <p:tag name="KSO_WM_SLIDE_INDEX" val="1"/>
  <p:tag name="KSO_WM_TAG_VERSION" val="3.0"/>
  <p:tag name="KSO_WM_SLIDE_ID" val="custom20231773_1"/>
  <p:tag name="KSO_WM_SLIDE_ITEM_CN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73_1*i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FILL_FORE_SCHEMECOLOR_INDEX" val="5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773"/>
  <p:tag name="KSO_WM_UNIT_ID" val="custom20231773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PRESET_TEXT" val="联系方式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07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73_1*d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b"/>
  <p:tag name="KSO_WM_UNIT_FILL_FORE_SCHEMECOLOR_INDEX" val="5"/>
  <p:tag name="KSO_WM_UNI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7_2*l_h_f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4.462834645669275,&quot;top&quot;:102.71283464566929,&quot;width&quot;:508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TEXT_LAYER_COUNT" val="1"/>
  <p:tag name="KSO_WM_BEAUTIFY_FLAG" val="#wm#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7_2*l_h_a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4.462834645669275,&quot;top&quot;:102.71283464566929,&quot;width&quot;:508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BEAUTIFY_FLAG" val="#wm#"/>
  <p:tag name="KSO_WM_UNIT_PRESET_TEXT" val="单击此处添加项标题"/>
  <p:tag name="KSO_WM_UNIT_USESOURCEFORMAT_APPLY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7_2*l_h_f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4.462834645669275,&quot;top&quot;:102.71283464566929,&quot;width&quot;:508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TEXT_LAYER_COUNT" val="1"/>
  <p:tag name="KSO_WM_BEAUTIFY_FLAG" val="#wm#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7_2*l_h_a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4.462834645669275,&quot;top&quot;:102.71283464566929,&quot;width&quot;:508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BEAUTIFY_FLAG" val="#wm#"/>
  <p:tag name="KSO_WM_UNIT_PRESET_TEXT" val="单击此处添加项标题"/>
  <p:tag name="KSO_WM_UNIT_USESOURCEFORMAT_APPLY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1.89*315.187"/>
  <p:tag name="KSO_WM_SLIDE_POSITION" val="54.8128*179.963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94"/>
  <p:tag name="KSO_WM_TEMPLATE_SUBCATEGORY" val="0"/>
  <p:tag name="KSO_WM_SLIDE_INDEX" val="1"/>
  <p:tag name="KSO_WM_TAG_VERSION" val="3.0"/>
  <p:tag name="KSO_WM_SLIDE_ID" val="custom20231773_1"/>
  <p:tag name="KSO_WM_SLIDE_ITEM_CN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73_1*i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FILL_FORE_SCHEMECOLOR_INDEX" val="5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773"/>
  <p:tag name="KSO_WM_UNIT_ID" val="custom20231773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07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73_1*d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b"/>
  <p:tag name="KSO_WM_UNIT_FILL_FORE_SCHEMECOLOR_INDEX" val="5"/>
  <p:tag name="KSO_WM_UNI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7_2*l_h_f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6.76283464566927,&quot;top&quot;:102.71283464566929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TEXT_LAYER_COUNT" val="1"/>
  <p:tag name="KSO_WM_BEAUTIFY_FLAG" val="#wm#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7_2*l_h_a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6.76283464566927,&quot;top&quot;:102.71283464566929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BEAUTIFY_FLAG" val="#wm#"/>
  <p:tag name="KSO_WM_UNIT_PRESET_TEXT" val="单击此处添加项标题"/>
  <p:tag name="KSO_WM_UNIT_USESOURCEFORMAT_APPLY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1.89*315.187"/>
  <p:tag name="KSO_WM_SLIDE_POSITION" val="54.8128*179.963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94"/>
  <p:tag name="KSO_WM_TEMPLATE_SUBCATEGORY" val="0"/>
  <p:tag name="KSO_WM_SLIDE_INDEX" val="1"/>
  <p:tag name="KSO_WM_TAG_VERSION" val="3.0"/>
  <p:tag name="KSO_WM_SLIDE_ID" val="custom20231773_1"/>
  <p:tag name="KSO_WM_SLIDE_ITEM_CN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73_1*i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FILL_FORE_SCHEMECOLOR_INDEX" val="5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773"/>
  <p:tag name="KSO_WM_UNIT_ID" val="custom20231773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07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73_1*d*1"/>
  <p:tag name="KSO_WM_TEMPLATE_CATEGORY" val="custom"/>
  <p:tag name="KSO_WM_TEMPLATE_INDEX" val="2023177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b"/>
  <p:tag name="KSO_WM_UNIT_FILL_FORE_SCHEMECOLOR_INDEX" val="5"/>
  <p:tag name="KSO_WM_UNI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7_2*l_h_f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6.75,&quot;top&quot;:102.71283464566929,&quot;width&quot;:506.012834645669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UNIT_TEXT_LAYER_COUNT" val="1"/>
  <p:tag name="KSO_WM_BEAUTIFY_FLAG" val="#wm#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7_2*l_h_a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7.2587862318143,&quot;left&quot;:56.75,&quot;top&quot;:102.71283464566929,&quot;width&quot;:506.012834645669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FILL_FORE_SCHEMECOLOR_INDEX" val="1"/>
  <p:tag name="KSO_WM_UNIT_TEXT_FILL_TYPE" val="1"/>
  <p:tag name="KSO_WM_BEAUTIFY_FLAG" val="#wm#"/>
  <p:tag name="KSO_WM_UNIT_PRESET_TEXT" val="单击此处添加项标题"/>
  <p:tag name="KSO_WM_UNIT_USESOURCEFORMAT_APPLY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7"/>
  <p:tag name="KSO_WM_SLIDE_ID" val="custom20235894_7"/>
  <p:tag name="KSO_WM_TEMPLATE_MASTER_TYPE" val="0"/>
  <p:tag name="KSO_WM_SLIDE_LAYOUT" val="a_e"/>
  <p:tag name="KSO_WM_SLIDE_LAYOUT_CNT" val="1_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添加章节标题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9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94"/>
  <p:tag name="KSO_WM_SLIDE_LAYOUT" val="a_d_l"/>
  <p:tag name="KSO_WM_SLIDE_LAYOUT_CNT" val="1_1_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94"/>
  <p:tag name="KSO_WM_SLIDE_LAYOUT" val="a_d_l"/>
  <p:tag name="KSO_WM_SLIDE_LAYOUT_CNT" val="1_1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94"/>
  <p:tag name="KSO_WM_SLIDE_LAYOUT" val="a_d_l"/>
  <p:tag name="KSO_WM_SLIDE_LAYOUT_CNT" val="1_1_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94"/>
  <p:tag name="KSO_WM_SLIDE_LAYOUT" val="a_d_l"/>
  <p:tag name="KSO_WM_SLIDE_LAYOUT_CNT" val="1_1_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94"/>
  <p:tag name="KSO_WM_SLIDE_LAYOUT" val="a_d_l"/>
  <p:tag name="KSO_WM_SLIDE_LAYOUT_CNT" val="1_1_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94"/>
  <p:tag name="KSO_WM_SLIDE_LAYOUT" val="a_d_l"/>
  <p:tag name="KSO_WM_SLIDE_LAYOUT_CNT" val="1_1_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94"/>
  <p:tag name="KSO_WM_SLIDE_LAYOUT" val="a_d_l"/>
  <p:tag name="KSO_WM_SLIDE_LAYOUT_CNT" val="1_1_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94"/>
  <p:tag name="KSO_WM_SLIDE_LAYOUT" val="a_d_l"/>
  <p:tag name="KSO_WM_SLIDE_LAYOUT_CNT" val="1_1_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94"/>
  <p:tag name="KSO_WM_SLIDE_LAYOUT" val="a_d_l"/>
  <p:tag name="KSO_WM_SLIDE_LAYOUT_CNT" val="1_1_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908*364.65"/>
  <p:tag name="KSO_WM_SLIDE_POSITION" val="54.7087*126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94"/>
  <p:tag name="KSO_WM_TEMPLATE_SUBCATEGORY" val="0"/>
  <p:tag name="KSO_WM_SLIDE_INDEX" val="1"/>
  <p:tag name="KSO_WM_TAG_VERSION" val="3.0"/>
  <p:tag name="KSO_WM_SLIDE_ID" val="custom20233318_1"/>
  <p:tag name="KSO_WM_SLIDE_ITEM_CNT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318"/>
  <p:tag name="KSO_WM_UNIT_ID" val="custom20233318_1*a*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7"/>
  <p:tag name="KSO_WM_SLIDE_ID" val="custom20235894_7"/>
  <p:tag name="KSO_WM_TEMPLATE_MASTER_TYPE" val="0"/>
  <p:tag name="KSO_WM_SLIDE_LAYOUT" val="a_e"/>
  <p:tag name="KSO_WM_SLIDE_LAYOUT_CNT" val="1_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添加章节标题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89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9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867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867"/>
  <p:tag name="KSO_WM_SLIDE_TYPE" val="text"/>
  <p:tag name="KSO_WM_SLIDE_SUBTYPE" val="diag"/>
  <p:tag name="KSO_WM_SLIDE_SIZE" val="849.486*358.891"/>
  <p:tag name="KSO_WM_SLIDE_POSITION" val="55.6394*115.223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867_2*a*1"/>
  <p:tag name="KSO_WM_TEMPLATE_CATEGORY" val="diagram"/>
  <p:tag name="KSO_WM_TEMPLATE_INDEX" val="20231867"/>
  <p:tag name="KSO_WM_UNIT_LAYERLEVEL" val="1"/>
  <p:tag name="KSO_WM_TAG_VERSION" val="3.0"/>
  <p:tag name="KSO_WM_BEAUTIFY_FLAG" val="#wm#"/>
  <p:tag name="MD-PA" val="v1.0.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867_1*l_h_i*1_1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MAX_ITEMCNT" val="3"/>
  <p:tag name="KSO_WM_DIAGRAM_MIN_ITEMCNT" val="2"/>
  <p:tag name="KSO_WM_DIAGRAM_VIRTUALLY_FRAME" val="{&quot;height&quot;:360.2123718261719,&quot;width&quot;:850.374938964843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67_1*l_h_f*1_1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MAX_ITEMCNT" val="3"/>
  <p:tag name="KSO_WM_DIAGRAM_MIN_ITEMCNT" val="2"/>
  <p:tag name="KSO_WM_DIAGRAM_VIRTUALLY_FRAME" val="{&quot;height&quot;:360.2123718261719,&quot;width&quot;:850.374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UNIT_USESOURCEFORMAT_APPLY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867_1*l_h_a*1_1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MAX_ITEMCNT" val="3"/>
  <p:tag name="KSO_WM_DIAGRAM_MIN_ITEMCNT" val="2"/>
  <p:tag name="KSO_WM_DIAGRAM_VIRTUALLY_FRAME" val="{&quot;height&quot;:360.2123718261719,&quot;width&quot;:850.3749389648438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项标题"/>
  <p:tag name="KSO_WM_UNIT_FILL_TYPE" val="3"/>
  <p:tag name="KSO_WM_UNIT_TEXT_FILL_TYPE" val="3"/>
  <p:tag name="KSO_WM_UNIT_USESOURCEFORMAT_APPLY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867_1*l_h_i*1_2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MAX_ITEMCNT" val="3"/>
  <p:tag name="KSO_WM_DIAGRAM_MIN_ITEMCNT" val="2"/>
  <p:tag name="KSO_WM_DIAGRAM_VIRTUALLY_FRAME" val="{&quot;height&quot;:360.2123718261719,&quot;width&quot;:850.374938964843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67_1*l_h_f*1_2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MAX_ITEMCNT" val="3"/>
  <p:tag name="KSO_WM_DIAGRAM_MIN_ITEMCNT" val="2"/>
  <p:tag name="KSO_WM_DIAGRAM_VIRTUALLY_FRAME" val="{&quot;height&quot;:360.2123718261719,&quot;width&quot;:850.374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867_1*l_h_a*1_2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MAX_ITEMCNT" val="3"/>
  <p:tag name="KSO_WM_DIAGRAM_MIN_ITEMCNT" val="2"/>
  <p:tag name="KSO_WM_DIAGRAM_VIRTUALLY_FRAME" val="{&quot;height&quot;:360.2123718261719,&quot;width&quot;:850.3749389648438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项标题"/>
  <p:tag name="KSO_WM_UNIT_FILL_TYPE" val="3"/>
  <p:tag name="KSO_WM_UNIT_TEXT_FILL_TYPE" val="3"/>
  <p:tag name="KSO_WM_UNIT_USESOURCEFORMAT_APPLY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20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0920"/>
  <p:tag name="KSO_WM_SLIDE_TYPE" val="text"/>
  <p:tag name="KSO_WM_SLIDE_SUBTYPE" val="diag"/>
  <p:tag name="KSO_WM_SLIDE_SIZE" val="849.979*362.045"/>
  <p:tag name="KSO_WM_SLIDE_POSITION" val="55.4468*122.74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20_3*a*1"/>
  <p:tag name="KSO_WM_TEMPLATE_CATEGORY" val="diagram"/>
  <p:tag name="KSO_WM_TEMPLATE_INDEX" val="20230920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1*l_i*1_1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1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type&quot;:0},&quot;glow&quot;:{&quot;colorType&quot;:0},&quot;line&quot;:{&quot;gradient&quot;:[{&quot;brightness&quot;:0,&quot;colorType&quot;:2,&quot;pos&quot;:0.3100000023841858,&quot;rgb&quot;:&quot;#afc6ff&quot;,&quot;transparency&quot;:1},{&quot;brightness&quot;:0.4000000059604645,&quot;colorType&quot;:1,&quot;foreColorIndex&quot;:5,&quot;pos&quot;:0.7699999809265137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1*l_i*1_2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2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type&quot;:0},&quot;glow&quot;:{&quot;colorType&quot;:0},&quot;line&quot;:{&quot;gradient&quot;:[{&quot;brightness&quot;:0,&quot;colorType&quot;:2,&quot;pos&quot;:0.3799999952316284,&quot;rgb&quot;:&quot;#afc6ff&quot;,&quot;transparency&quot;:1},{&quot;brightness&quot;:0,&quot;colorType&quot;:1,&quot;foreColorIndex&quot;:5,&quot;pos&quot;:0.8500000238418579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0_1*l_h_i*1_1_1"/>
  <p:tag name="KSO_WM_TEMPLATE_CATEGORY" val="diagram"/>
  <p:tag name="KSO_WM_TEMPLATE_INDEX" val="2023092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SUBTYPE" val="d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SHADOW_SCHEMECOLOR_INDEX" val="5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0_1*l_h_i*1_2_1"/>
  <p:tag name="KSO_WM_TEMPLATE_CATEGORY" val="diagram"/>
  <p:tag name="KSO_WM_TEMPLATE_INDEX" val="2023092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SUBTYPE" val="d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gradient&quot;:[{&quot;brightness&quot;:0,&quot;colorType&quot;:1,&quot;foreColorIndex&quot;:6,&quot;pos&quot;:0.5400000214576721,&quot;transparency&quot;:0},{&quot;brightness&quot;:0.4000000059604645,&quot;colorType&quot;:1,&quot;foreColorIndex&quot;:6,&quot;pos&quot;:0,&quot;transparency&quot;:0},{&quot;brightness&quot;:0.4000000059604645,&quot;colorType&quot;:1,&quot;foreColorIndex&quot;:6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.800000011920929,&quot;colorType&quot;:1,&quot;foreColorIndex&quot;:6,&quot;pos&quot;:0,&quot;transparency&quot;:0},{&quot;brightness&quot;:0,&quot;colorType&quot;:2,&quot;pos&quot;:1,&quot;rgb&quot;:&quot;#f5f8ff&quot;,&quot;transparency&quot;:0},{&quot;brightness&quot;:0.800000011920929,&quot;colorType&quot;:1,&quot;foreColorIndex&quot;:6,&quot;pos&quot;:0.7099999785423279,&quot;transparency&quot;:0}],&quot;type&quot;:2},&quot;shadow&quot;:{&quot;brightness&quot;:0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6"/>
  <p:tag name="KSO_WM_UNIT_SHADOW_SCHEMECOLOR_INDEX" val="6"/>
  <p:tag name="KSO_WM_UNIT_USESOURCEFORMAT_APPLY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0_1*l_h_i*1_1_2"/>
  <p:tag name="KSO_WM_TEMPLATE_CATEGORY" val="diagram"/>
  <p:tag name="KSO_WM_TEMPLATE_INDEX" val="2023092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0_1*l_h_i*1_2_2"/>
  <p:tag name="KSO_WM_TEMPLATE_CATEGORY" val="diagram"/>
  <p:tag name="KSO_WM_TEMPLATE_INDEX" val="2023092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0_1*l_h_f*1_2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。根据需要可酌情增减文字，以便观者准确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0_1*l_h_a*1_2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0_1*l_h_f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0_1*l_h_a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90.6537780761719,&quot;left&quot;:55.236141732283464,&quot;top&quot;:94.1579534815991,&quot;width&quot;:850.4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76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481.89*315.187"/>
  <p:tag name="KSO_WM_SLIDE_POSITION" val="60.0128*189.713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0920"/>
  <p:tag name="KSO_WM_SLIDE_LAYOUT" val="a_d_l"/>
  <p:tag name="KSO_WM_SLIDE_LAYOUT_CNT" val="1_1_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67_1*a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67_1*i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67_1*i*2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767_1*i*3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08*11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67_1*d*1"/>
  <p:tag name="KSO_WM_TEMPLATE_CATEGORY" val="custom"/>
  <p:tag name="KSO_WM_TEMPLATE_INDEX" val="20234767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LINE_FORE_SCHEMECOLOR_INDEX" val="13"/>
  <p:tag name="KSO_WM_UNIT_LINE_FILL_TYPE" val="2"/>
  <p:tag name="KSO_WM_UNIT_USESOURCEFORMAT_APPLY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7_2*l_h_f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0.6803283691406,&quot;left&quot;:60.012834645669294,&quot;top&quot;:127.34129250834303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7_2*l_h_a*1_1_1"/>
  <p:tag name="KSO_WM_TEMPLATE_CATEGORY" val="diagram"/>
  <p:tag name="KSO_WM_TEMPLATE_INDEX" val="2023168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1"/>
  <p:tag name="KSO_WM_DIAGRAM_VIRTUALLY_FRAME" val="{&quot;height&quot;:390.6803283691406,&quot;left&quot;:60.012834645669294,&quot;top&quot;:127.34129250834303,&quot;width&quot;:5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9"/>
  <p:tag name="KSO_WM_SLIDE_ID" val="custom20235894_9"/>
  <p:tag name="KSO_WM_TEMPLATE_MASTER_TYPE" val="0"/>
  <p:tag name="KSO_WM_SLIDE_LAYOUT" val="a_b_f"/>
  <p:tag name="KSO_WM_SLIDE_LAYOUT_CNT" val="1_1_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5894_9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89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894"/>
  <p:tag name="KSO_WM_TEMPLATE_CATEGORY" val="custom"/>
  <p:tag name="KSO_WM_TEMPLATE_MASTER_TYPE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PRESET_TEXT" val="联系方式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894"/>
  <p:tag name="KSO_WM_TEMPLATE_CATEGORY" val="custom"/>
  <p:tag name="KSO_WM_SLIDE_INDEX" val="1"/>
  <p:tag name="KSO_WM_SLIDE_ID" val="custom20235894_1"/>
  <p:tag name="KSO_WM_TEMPLATE_MASTER_TYPE" val="0"/>
  <p:tag name="KSO_WM_SLIDE_LAYOUT" val="a_b_f"/>
  <p:tag name="KSO_WM_SLIDE_LAYOUT_CNT" val="1_1_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此处&#10;添加文档标题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5894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 WPS,a click to unlimited possibilities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894"/>
  <p:tag name="KSO_WM_TEMPLATE_CATEGORY" val="custom"/>
  <p:tag name="KSO_WM_SLIDE_INDEX" val="4"/>
  <p:tag name="KSO_WM_SLIDE_ID" val="custom20235894_4"/>
  <p:tag name="KSO_WM_TEMPLATE_MASTER_TYPE" val="0"/>
  <p:tag name="KSO_WM_SLIDE_LAYOUT" val="a_l"/>
  <p:tag name="KSO_WM_SLIDE_LAYOUT_CNT" val="1_1"/>
  <p:tag name="KSO_WM_SLIDE_DIAGTYPE" val="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894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894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94"/>
  <p:tag name="KSO_WM_TEMPLATE_CATEGORY" val="custom"/>
  <p:tag name="KSO_WM_DIAGRAM_MAX_ITEMCNT" val="6"/>
  <p:tag name="KSO_WM_DIAGRAM_MIN_ITEMCNT" val="2"/>
  <p:tag name="KSO_WM_DIAGRAM_VIRTUALLY_FRAME" val="{&quot;height&quot;:359.21881103515625,&quot;left&quot;:59.527559055118104,&quot;top&quot;:145.9716968446266,&quot;width&quot;:450.141732283464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4000000059604645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894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94"/>
  <p:tag name="KSO_WM_TEMPLATE_CATEGORY" val="custom"/>
  <p:tag name="KSO_WM_UNIT_SUBTYPE" val="a"/>
  <p:tag name="KSO_WM_UNIT_TEXT_TYPE" val="1"/>
  <p:tag name="KSO_WM_UNIT_PRESET_TEXT" val="单击添加目录项标题"/>
  <p:tag name="KSO_WM_DIAGRAM_MAX_ITEMCNT" val="6"/>
  <p:tag name="KSO_WM_DIAGRAM_MIN_ITEMCNT" val="2"/>
  <p:tag name="KSO_WM_DIAGRAM_VIRTUALLY_FRAME" val="{&quot;height&quot;:359.21881103515625,&quot;left&quot;:59.527559055118104,&quot;top&quot;:145.9716968446266,&quot;width&quot;:450.141732283464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894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94"/>
  <p:tag name="KSO_WM_TEMPLATE_CATEGORY" val="custom"/>
  <p:tag name="KSO_WM_DIAGRAM_MAX_ITEMCNT" val="6"/>
  <p:tag name="KSO_WM_DIAGRAM_MIN_ITEMCNT" val="2"/>
  <p:tag name="KSO_WM_DIAGRAM_VIRTUALLY_FRAME" val="{&quot;height&quot;:359.21881103515625,&quot;left&quot;:59.527559055118104,&quot;top&quot;:145.9716968446266,&quot;width&quot;:450.141732283464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4000000059604645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894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94"/>
  <p:tag name="KSO_WM_TEMPLATE_CATEGORY" val="custom"/>
  <p:tag name="KSO_WM_UNIT_SUBTYPE" val="a"/>
  <p:tag name="KSO_WM_UNIT_TEXT_TYPE" val="1"/>
  <p:tag name="KSO_WM_UNIT_PRESET_TEXT" val="单击添加目录项标题"/>
  <p:tag name="KSO_WM_DIAGRAM_MAX_ITEMCNT" val="6"/>
  <p:tag name="KSO_WM_DIAGRAM_MIN_ITEMCNT" val="2"/>
  <p:tag name="KSO_WM_DIAGRAM_VIRTUALLY_FRAME" val="{&quot;height&quot;:359.21881103515625,&quot;left&quot;:59.527559055118104,&quot;top&quot;:145.9716968446266,&quot;width&quot;:450.141732283464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894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94"/>
  <p:tag name="KSO_WM_TEMPLATE_CATEGORY" val="custom"/>
  <p:tag name="KSO_WM_DIAGRAM_MAX_ITEMCNT" val="6"/>
  <p:tag name="KSO_WM_DIAGRAM_MIN_ITEMCNT" val="2"/>
  <p:tag name="KSO_WM_DIAGRAM_VIRTUALLY_FRAME" val="{&quot;height&quot;:359.21881103515625,&quot;left&quot;:59.527559055118104,&quot;top&quot;:145.9716968446266,&quot;width&quot;:450.141732283464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4000000059604645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894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94"/>
  <p:tag name="KSO_WM_TEMPLATE_CATEGORY" val="custom"/>
  <p:tag name="KSO_WM_UNIT_SUBTYPE" val="a"/>
  <p:tag name="KSO_WM_UNIT_TEXT_TYPE" val="1"/>
  <p:tag name="KSO_WM_UNIT_PRESET_TEXT" val="单击添加目录项标题"/>
  <p:tag name="KSO_WM_DIAGRAM_MAX_ITEMCNT" val="6"/>
  <p:tag name="KSO_WM_DIAGRAM_MIN_ITEMCNT" val="2"/>
  <p:tag name="KSO_WM_DIAGRAM_VIRTUALLY_FRAME" val="{&quot;height&quot;:359.21881103515625,&quot;left&quot;:59.527559055118104,&quot;top&quot;:145.9716968446266,&quot;width&quot;:450.141732283464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894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94"/>
  <p:tag name="KSO_WM_TEMPLATE_CATEGORY" val="custom"/>
  <p:tag name="KSO_WM_DIAGRAM_MAX_ITEMCNT" val="6"/>
  <p:tag name="KSO_WM_DIAGRAM_MIN_ITEMCNT" val="2"/>
  <p:tag name="KSO_WM_DIAGRAM_VIRTUALLY_FRAME" val="{&quot;height&quot;:359.21881103515625,&quot;left&quot;:59.527559055118104,&quot;top&quot;:145.9716968446266,&quot;width&quot;:450.141732283464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4000000059604645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894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94"/>
  <p:tag name="KSO_WM_TEMPLATE_CATEGORY" val="custom"/>
  <p:tag name="KSO_WM_UNIT_SUBTYPE" val="a"/>
  <p:tag name="KSO_WM_UNIT_TEXT_TYPE" val="1"/>
  <p:tag name="KSO_WM_UNIT_PRESET_TEXT" val="单击添加目录项标题"/>
  <p:tag name="KSO_WM_DIAGRAM_MAX_ITEMCNT" val="6"/>
  <p:tag name="KSO_WM_DIAGRAM_MIN_ITEMCNT" val="2"/>
  <p:tag name="KSO_WM_DIAGRAM_VIRTUALLY_FRAME" val="{&quot;height&quot;:359.21881103515625,&quot;left&quot;:59.527559055118104,&quot;top&quot;:145.9716968446266,&quot;width&quot;:450.141732283464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894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LINE_FORE_SCHEMECOLOR_INDEX" val="5"/>
  <p:tag name="KSO_WM_UNIT_LINE_FILL_TYPE" val="2"/>
  <p:tag name="KSO_WM_UNIT_TEXT_FORE_SCHEMECOLOR_INDEX" val="13"/>
  <p:tag name="KSO_WM_UNIT_TEXT_LINE_FILL_TYPE" val="2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94"/>
  <p:tag name="KSO_WM_TEMPLATE_CATEGORY" val="custom"/>
  <p:tag name="KSO_WM_SLIDE_INDEX" val="7"/>
  <p:tag name="KSO_WM_SLIDE_ID" val="custom20235894_7"/>
  <p:tag name="KSO_WM_TEMPLATE_MASTER_TYPE" val="0"/>
  <p:tag name="KSO_WM_SLIDE_LAYOUT" val="a_e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添加章节标题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9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8.4*365.65"/>
  <p:tag name="KSO_WM_SLIDE_POSITION" val="349*107.8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94"/>
  <p:tag name="KSO_WM_TEMPLATE_SUBCATEGORY" val="0"/>
  <p:tag name="KSO_WM_SLIDE_INDEX" val="1"/>
  <p:tag name="KSO_WM_TAG_VERSION" val="3.0"/>
  <p:tag name="KSO_WM_SLIDE_ID" val="custom20231770_1"/>
  <p:tag name="KSO_WM_SLIDE_ITEM_CNT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UNIT_VALUE" val="29"/>
  <p:tag name="KSO_WM_TEMPLATE_INDEX" val="20231770"/>
  <p:tag name="KSO_WM_UNIT_ID" val="custom20231770_1*a*1"/>
  <p:tag name="KSO_WM_UNIT_PRESET_TEXT" val="单击此处添加标题"/>
  <p:tag name="KSO_WM_UNIT_TEXT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70_1*i*1"/>
  <p:tag name="KSO_WM_TEMPLATE_CATEGORY" val="custom"/>
  <p:tag name="KSO_WM_TEMPLATE_INDEX" val="20231770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33*8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70_1*d*1"/>
  <p:tag name="KSO_WM_TEMPLATE_CATEGORY" val="custom"/>
  <p:tag name="KSO_WM_TEMPLATE_INDEX" val="20231770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SHADOW_SCHEMECOLOR_INDEX" val="13"/>
  <p:tag name="KSO_WM_UNIT_USESOURCEFORMAT_APPLY" val="0"/>
  <p:tag name="KSO_WM_UNIT_PICTURE_SUBTYPE" val="b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761_2*l_h_i*1_1_2"/>
  <p:tag name="KSO_WM_TEMPLATE_CATEGORY" val="diagram"/>
  <p:tag name="KSO_WM_TEMPLATE_INDEX" val="202317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61_2*l_h_i*1_1_1"/>
  <p:tag name="KSO_WM_TEMPLATE_CATEGORY" val="diagram"/>
  <p:tag name="KSO_WM_TEMPLATE_INDEX" val="202317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61_2*l_h_f*1_1_1"/>
  <p:tag name="KSO_WM_TEMPLATE_CATEGORY" val="diagram"/>
  <p:tag name="KSO_WM_TEMPLATE_INDEX" val="202317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单击此处输入你的项正文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61_2*l_h_a*1_1_1"/>
  <p:tag name="KSO_WM_TEMPLATE_CATEGORY" val="diagram"/>
  <p:tag name="KSO_WM_TEMPLATE_INDEX" val="202317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8.99998779296874,&quot;top&quot;:107.82503937007873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城市线条职场办公商务风">
  <a:themeElements>
    <a:clrScheme name="城市线条">
      <a:dk1>
        <a:srgbClr val="000000"/>
      </a:dk1>
      <a:lt1>
        <a:srgbClr val="FFFFFF"/>
      </a:lt1>
      <a:dk2>
        <a:srgbClr val="222A35"/>
      </a:dk2>
      <a:lt2>
        <a:srgbClr val="F6FBFD"/>
      </a:lt2>
      <a:accent1>
        <a:srgbClr val="868686"/>
      </a:accent1>
      <a:accent2>
        <a:srgbClr val="6B81C1"/>
      </a:accent2>
      <a:accent3>
        <a:srgbClr val="906BC1"/>
      </a:accent3>
      <a:accent4>
        <a:srgbClr val="C1756B"/>
      </a:accent4>
      <a:accent5>
        <a:srgbClr val="C1AE6B"/>
      </a:accent5>
      <a:accent6>
        <a:srgbClr val="6BC19A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1016</Words>
  <Application>Microsoft Macintosh PowerPoint</Application>
  <PresentationFormat>宽屏</PresentationFormat>
  <Paragraphs>125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汉仪超粗圆简</vt:lpstr>
      <vt:lpstr>微软雅黑</vt:lpstr>
      <vt:lpstr>Arial</vt:lpstr>
      <vt:lpstr>Calibri</vt:lpstr>
      <vt:lpstr>WPS</vt:lpstr>
      <vt:lpstr>城市线条职场办公商务风</vt:lpstr>
      <vt:lpstr>基于星闪通信方式的智能公厕</vt:lpstr>
      <vt:lpstr>目录</vt:lpstr>
      <vt:lpstr>项目背景介绍</vt:lpstr>
      <vt:lpstr>公共区域如厕痛点</vt:lpstr>
      <vt:lpstr>公厕管理痛点</vt:lpstr>
      <vt:lpstr>方案介绍</vt:lpstr>
      <vt:lpstr>打造智能化公共厕所</vt:lpstr>
      <vt:lpstr>系统架构图</vt:lpstr>
      <vt:lpstr>重点问题解决</vt:lpstr>
      <vt:lpstr>重点问题解决</vt:lpstr>
      <vt:lpstr>重点问题解决</vt:lpstr>
      <vt:lpstr>重点问题解决</vt:lpstr>
      <vt:lpstr>重点问题解决</vt:lpstr>
      <vt:lpstr>代码及功能展示</vt:lpstr>
      <vt:lpstr>设备外观展示</vt:lpstr>
      <vt:lpstr>主模块系统流程</vt:lpstr>
      <vt:lpstr>主控模块代码</vt:lpstr>
      <vt:lpstr>主控模块代码</vt:lpstr>
      <vt:lpstr>网关的整体逻辑</vt:lpstr>
      <vt:lpstr>星闪客户端</vt:lpstr>
      <vt:lpstr>星闪网关</vt:lpstr>
      <vt:lpstr>物联网云平台产品模型</vt:lpstr>
      <vt:lpstr>App页面截图</vt:lpstr>
      <vt:lpstr>云端数据展示</vt:lpstr>
      <vt:lpstr>总结与展望</vt:lpstr>
      <vt:lpstr>产品落地可能性</vt:lpstr>
      <vt:lpstr>关于商业盈利的思考</vt:lpstr>
      <vt:lpstr>总结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 shi</dc:creator>
  <cp:lastModifiedBy>xiaobo</cp:lastModifiedBy>
  <cp:revision>64</cp:revision>
  <dcterms:created xsi:type="dcterms:W3CDTF">2024-12-26T06:57:50Z</dcterms:created>
  <dcterms:modified xsi:type="dcterms:W3CDTF">2024-12-26T10:05:17Z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2052-6.14.0.8924</vt:lpwstr>
  </property>
</Properties>
</file>